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3" r:id="rId4"/>
    <p:sldId id="272" r:id="rId5"/>
    <p:sldId id="257" r:id="rId6"/>
    <p:sldId id="258" r:id="rId7"/>
    <p:sldId id="261" r:id="rId8"/>
    <p:sldId id="285" r:id="rId9"/>
    <p:sldId id="286" r:id="rId10"/>
    <p:sldId id="281" r:id="rId11"/>
    <p:sldId id="259" r:id="rId12"/>
    <p:sldId id="265" r:id="rId13"/>
    <p:sldId id="266" r:id="rId14"/>
    <p:sldId id="260" r:id="rId15"/>
    <p:sldId id="280" r:id="rId16"/>
    <p:sldId id="274" r:id="rId17"/>
    <p:sldId id="264" r:id="rId18"/>
    <p:sldId id="263" r:id="rId19"/>
    <p:sldId id="276" r:id="rId20"/>
    <p:sldId id="287" r:id="rId21"/>
    <p:sldId id="273" r:id="rId22"/>
    <p:sldId id="275" r:id="rId23"/>
    <p:sldId id="277" r:id="rId24"/>
    <p:sldId id="278" r:id="rId25"/>
    <p:sldId id="279" r:id="rId26"/>
    <p:sldId id="268" r:id="rId27"/>
    <p:sldId id="282" r:id="rId28"/>
    <p:sldId id="269" r:id="rId29"/>
    <p:sldId id="270" r:id="rId30"/>
    <p:sldId id="284" r:id="rId3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6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0DD0B-5B92-45C2-8FD9-5030BFE5B3C9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4EF2D0-6ADF-4180-A3D4-F2EE28141AE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Воздух Город</a:t>
          </a:r>
          <a:endParaRPr lang="ru-RU" sz="2400" b="1" dirty="0"/>
        </a:p>
      </dgm:t>
    </dgm:pt>
    <dgm:pt modelId="{CE95D39A-9CC6-4A77-A31B-CF331D97D386}" type="parTrans" cxnId="{0A393EAC-1D3E-4468-98F7-7D5A8C417C6B}">
      <dgm:prSet/>
      <dgm:spPr/>
      <dgm:t>
        <a:bodyPr/>
        <a:lstStyle/>
        <a:p>
          <a:endParaRPr lang="ru-RU"/>
        </a:p>
      </dgm:t>
    </dgm:pt>
    <dgm:pt modelId="{E7E6A2CD-C04A-4B41-A5A7-C940546B9227}" type="sibTrans" cxnId="{0A393EAC-1D3E-4468-98F7-7D5A8C417C6B}">
      <dgm:prSet/>
      <dgm:spPr/>
      <dgm:t>
        <a:bodyPr/>
        <a:lstStyle/>
        <a:p>
          <a:endParaRPr lang="ru-RU"/>
        </a:p>
      </dgm:t>
    </dgm:pt>
    <dgm:pt modelId="{EDFDF1D6-4812-40F2-B2AF-B4088A5410B4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Экологический мониторинг</a:t>
          </a:r>
          <a:endParaRPr lang="ru-RU" sz="1500" b="1" dirty="0">
            <a:latin typeface="Arial" pitchFamily="34" charset="0"/>
            <a:cs typeface="Arial" pitchFamily="34" charset="0"/>
          </a:endParaRPr>
        </a:p>
      </dgm:t>
    </dgm:pt>
    <dgm:pt modelId="{A64C3C75-5BEC-45FE-AAFC-DE94852C89B4}" type="parTrans" cxnId="{8316127B-602C-4C0D-A293-59C0FB050B60}">
      <dgm:prSet/>
      <dgm:spPr/>
      <dgm:t>
        <a:bodyPr/>
        <a:lstStyle/>
        <a:p>
          <a:endParaRPr lang="ru-RU"/>
        </a:p>
      </dgm:t>
    </dgm:pt>
    <dgm:pt modelId="{72D1B290-4A65-4081-8F57-D808F21CADE0}" type="sibTrans" cxnId="{8316127B-602C-4C0D-A293-59C0FB050B60}">
      <dgm:prSet/>
      <dgm:spPr/>
      <dgm:t>
        <a:bodyPr/>
        <a:lstStyle/>
        <a:p>
          <a:endParaRPr lang="ru-RU"/>
        </a:p>
      </dgm:t>
    </dgm:pt>
    <dgm:pt modelId="{9C8BBFA3-1B4E-4B0F-B8F8-699E30EED0F8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/>
            <a:t>Отходы-Предприятие</a:t>
          </a:r>
          <a:endParaRPr lang="ru-RU" sz="1500" b="1" dirty="0"/>
        </a:p>
      </dgm:t>
    </dgm:pt>
    <dgm:pt modelId="{520F1438-4B54-4E45-BA76-9E2D1E130EB8}" type="parTrans" cxnId="{787C1270-A18E-46CC-85C2-F66C32771EF6}">
      <dgm:prSet/>
      <dgm:spPr/>
      <dgm:t>
        <a:bodyPr/>
        <a:lstStyle/>
        <a:p>
          <a:endParaRPr lang="ru-RU"/>
        </a:p>
      </dgm:t>
    </dgm:pt>
    <dgm:pt modelId="{E795AFE6-3F00-4AF9-9249-0C3046C95033}" type="sibTrans" cxnId="{787C1270-A18E-46CC-85C2-F66C32771EF6}">
      <dgm:prSet/>
      <dgm:spPr/>
      <dgm:t>
        <a:bodyPr/>
        <a:lstStyle/>
        <a:p>
          <a:endParaRPr lang="ru-RU"/>
        </a:p>
      </dgm:t>
    </dgm:pt>
    <dgm:pt modelId="{291AF210-14F3-4DF6-88A0-5B6C5B8D79FE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Отходы Город</a:t>
          </a:r>
          <a:endParaRPr lang="ru-RU" sz="2400" b="1" dirty="0"/>
        </a:p>
      </dgm:t>
    </dgm:pt>
    <dgm:pt modelId="{F6BFBE46-57E9-4061-9514-D7C2DC24AA8A}" type="parTrans" cxnId="{37075300-5B61-4519-9300-BE8802EB4583}">
      <dgm:prSet/>
      <dgm:spPr/>
      <dgm:t>
        <a:bodyPr/>
        <a:lstStyle/>
        <a:p>
          <a:endParaRPr lang="ru-RU"/>
        </a:p>
      </dgm:t>
    </dgm:pt>
    <dgm:pt modelId="{A2DD1592-B9E5-45DB-A278-5AF77BDB341B}" type="sibTrans" cxnId="{37075300-5B61-4519-9300-BE8802EB4583}">
      <dgm:prSet/>
      <dgm:spPr/>
      <dgm:t>
        <a:bodyPr/>
        <a:lstStyle/>
        <a:p>
          <a:endParaRPr lang="ru-RU"/>
        </a:p>
      </dgm:t>
    </dgm:pt>
    <dgm:pt modelId="{28492626-7C4B-4B81-9383-880C64726D10}" type="pres">
      <dgm:prSet presAssocID="{40F0DD0B-5B92-45C2-8FD9-5030BFE5B3C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D01CF6-EE90-4F51-B9F4-4558E153A260}" type="pres">
      <dgm:prSet presAssocID="{40F0DD0B-5B92-45C2-8FD9-5030BFE5B3C9}" presName="children" presStyleCnt="0"/>
      <dgm:spPr/>
    </dgm:pt>
    <dgm:pt modelId="{65CC7DAE-1039-4F4F-B5EC-A6BA31F2B79F}" type="pres">
      <dgm:prSet presAssocID="{40F0DD0B-5B92-45C2-8FD9-5030BFE5B3C9}" presName="childPlaceholder" presStyleCnt="0"/>
      <dgm:spPr/>
    </dgm:pt>
    <dgm:pt modelId="{3F9C519D-ADE9-45DC-96F2-498C81868CA3}" type="pres">
      <dgm:prSet presAssocID="{40F0DD0B-5B92-45C2-8FD9-5030BFE5B3C9}" presName="circle" presStyleCnt="0"/>
      <dgm:spPr/>
    </dgm:pt>
    <dgm:pt modelId="{5069A6FC-1703-43EF-A20F-880D4E1ED17A}" type="pres">
      <dgm:prSet presAssocID="{40F0DD0B-5B92-45C2-8FD9-5030BFE5B3C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02521-FE4F-41D4-9FDC-614EA1928003}" type="pres">
      <dgm:prSet presAssocID="{40F0DD0B-5B92-45C2-8FD9-5030BFE5B3C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E9B1D-EFCF-4EA3-A2F5-1C4D74BA286E}" type="pres">
      <dgm:prSet presAssocID="{40F0DD0B-5B92-45C2-8FD9-5030BFE5B3C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B81A3-528C-49F8-945A-0635751123C4}" type="pres">
      <dgm:prSet presAssocID="{40F0DD0B-5B92-45C2-8FD9-5030BFE5B3C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E18C9-541F-462A-82E6-5E40B9F1E880}" type="pres">
      <dgm:prSet presAssocID="{40F0DD0B-5B92-45C2-8FD9-5030BFE5B3C9}" presName="quadrantPlaceholder" presStyleCnt="0"/>
      <dgm:spPr/>
    </dgm:pt>
    <dgm:pt modelId="{471ED4BB-D022-4698-B2B0-75AC6CB8311B}" type="pres">
      <dgm:prSet presAssocID="{40F0DD0B-5B92-45C2-8FD9-5030BFE5B3C9}" presName="center1" presStyleLbl="fgShp" presStyleIdx="0" presStyleCnt="2"/>
      <dgm:spPr>
        <a:prstGeom prst="blockArc">
          <a:avLst/>
        </a:prstGeom>
      </dgm:spPr>
    </dgm:pt>
    <dgm:pt modelId="{1F56B3CF-89B2-4E59-9F95-7D0BA06EB655}" type="pres">
      <dgm:prSet presAssocID="{40F0DD0B-5B92-45C2-8FD9-5030BFE5B3C9}" presName="center2" presStyleLbl="fgShp" presStyleIdx="1" presStyleCnt="2"/>
      <dgm:spPr>
        <a:prstGeom prst="blockArc">
          <a:avLst/>
        </a:prstGeom>
      </dgm:spPr>
    </dgm:pt>
  </dgm:ptLst>
  <dgm:cxnLst>
    <dgm:cxn modelId="{AB0DDF5E-0E40-482A-902E-DB6F0EB9639D}" type="presOf" srcId="{EDFDF1D6-4812-40F2-B2AF-B4088A5410B4}" destId="{B6202521-FE4F-41D4-9FDC-614EA1928003}" srcOrd="0" destOrd="0" presId="urn:microsoft.com/office/officeart/2005/8/layout/cycle4#1"/>
    <dgm:cxn modelId="{B6420DFA-FB77-43DA-AEEB-28C4409D2DD3}" type="presOf" srcId="{9C8BBFA3-1B4E-4B0F-B8F8-699E30EED0F8}" destId="{F1BE9B1D-EFCF-4EA3-A2F5-1C4D74BA286E}" srcOrd="0" destOrd="0" presId="urn:microsoft.com/office/officeart/2005/8/layout/cycle4#1"/>
    <dgm:cxn modelId="{64B05B44-923A-421C-B8BE-1672B65A143B}" type="presOf" srcId="{40F0DD0B-5B92-45C2-8FD9-5030BFE5B3C9}" destId="{28492626-7C4B-4B81-9383-880C64726D10}" srcOrd="0" destOrd="0" presId="urn:microsoft.com/office/officeart/2005/8/layout/cycle4#1"/>
    <dgm:cxn modelId="{8316127B-602C-4C0D-A293-59C0FB050B60}" srcId="{40F0DD0B-5B92-45C2-8FD9-5030BFE5B3C9}" destId="{EDFDF1D6-4812-40F2-B2AF-B4088A5410B4}" srcOrd="1" destOrd="0" parTransId="{A64C3C75-5BEC-45FE-AAFC-DE94852C89B4}" sibTransId="{72D1B290-4A65-4081-8F57-D808F21CADE0}"/>
    <dgm:cxn modelId="{7F09E11B-3846-41D0-9CD8-FDAE8C0CC0B0}" type="presOf" srcId="{754EF2D0-6ADF-4180-A3D4-F2EE28141AEE}" destId="{5069A6FC-1703-43EF-A20F-880D4E1ED17A}" srcOrd="0" destOrd="0" presId="urn:microsoft.com/office/officeart/2005/8/layout/cycle4#1"/>
    <dgm:cxn modelId="{37075300-5B61-4519-9300-BE8802EB4583}" srcId="{40F0DD0B-5B92-45C2-8FD9-5030BFE5B3C9}" destId="{291AF210-14F3-4DF6-88A0-5B6C5B8D79FE}" srcOrd="3" destOrd="0" parTransId="{F6BFBE46-57E9-4061-9514-D7C2DC24AA8A}" sibTransId="{A2DD1592-B9E5-45DB-A278-5AF77BDB341B}"/>
    <dgm:cxn modelId="{90EBE3F5-D0E1-484D-8519-108392D23165}" type="presOf" srcId="{291AF210-14F3-4DF6-88A0-5B6C5B8D79FE}" destId="{6BEB81A3-528C-49F8-945A-0635751123C4}" srcOrd="0" destOrd="0" presId="urn:microsoft.com/office/officeart/2005/8/layout/cycle4#1"/>
    <dgm:cxn modelId="{0A393EAC-1D3E-4468-98F7-7D5A8C417C6B}" srcId="{40F0DD0B-5B92-45C2-8FD9-5030BFE5B3C9}" destId="{754EF2D0-6ADF-4180-A3D4-F2EE28141AEE}" srcOrd="0" destOrd="0" parTransId="{CE95D39A-9CC6-4A77-A31B-CF331D97D386}" sibTransId="{E7E6A2CD-C04A-4B41-A5A7-C940546B9227}"/>
    <dgm:cxn modelId="{787C1270-A18E-46CC-85C2-F66C32771EF6}" srcId="{40F0DD0B-5B92-45C2-8FD9-5030BFE5B3C9}" destId="{9C8BBFA3-1B4E-4B0F-B8F8-699E30EED0F8}" srcOrd="2" destOrd="0" parTransId="{520F1438-4B54-4E45-BA76-9E2D1E130EB8}" sibTransId="{E795AFE6-3F00-4AF9-9249-0C3046C95033}"/>
    <dgm:cxn modelId="{CF90F440-A62C-40FA-BCE2-A0B16C295133}" type="presParOf" srcId="{28492626-7C4B-4B81-9383-880C64726D10}" destId="{9CD01CF6-EE90-4F51-B9F4-4558E153A260}" srcOrd="0" destOrd="0" presId="urn:microsoft.com/office/officeart/2005/8/layout/cycle4#1"/>
    <dgm:cxn modelId="{F170D8A7-7022-4728-8C07-FC081518D44B}" type="presParOf" srcId="{9CD01CF6-EE90-4F51-B9F4-4558E153A260}" destId="{65CC7DAE-1039-4F4F-B5EC-A6BA31F2B79F}" srcOrd="0" destOrd="0" presId="urn:microsoft.com/office/officeart/2005/8/layout/cycle4#1"/>
    <dgm:cxn modelId="{0FB0FC78-2234-4345-807B-38B96BDB9830}" type="presParOf" srcId="{28492626-7C4B-4B81-9383-880C64726D10}" destId="{3F9C519D-ADE9-45DC-96F2-498C81868CA3}" srcOrd="1" destOrd="0" presId="urn:microsoft.com/office/officeart/2005/8/layout/cycle4#1"/>
    <dgm:cxn modelId="{ECC77CF7-5535-45BD-9EF0-768DB66B9865}" type="presParOf" srcId="{3F9C519D-ADE9-45DC-96F2-498C81868CA3}" destId="{5069A6FC-1703-43EF-A20F-880D4E1ED17A}" srcOrd="0" destOrd="0" presId="urn:microsoft.com/office/officeart/2005/8/layout/cycle4#1"/>
    <dgm:cxn modelId="{05FA65A9-D01C-4EE9-88E3-36E68A92F927}" type="presParOf" srcId="{3F9C519D-ADE9-45DC-96F2-498C81868CA3}" destId="{B6202521-FE4F-41D4-9FDC-614EA1928003}" srcOrd="1" destOrd="0" presId="urn:microsoft.com/office/officeart/2005/8/layout/cycle4#1"/>
    <dgm:cxn modelId="{A5DCF1A4-E11E-4D99-A537-1DC201937FC7}" type="presParOf" srcId="{3F9C519D-ADE9-45DC-96F2-498C81868CA3}" destId="{F1BE9B1D-EFCF-4EA3-A2F5-1C4D74BA286E}" srcOrd="2" destOrd="0" presId="urn:microsoft.com/office/officeart/2005/8/layout/cycle4#1"/>
    <dgm:cxn modelId="{3199C2A0-04F7-47E6-A5CA-F8A178EC0227}" type="presParOf" srcId="{3F9C519D-ADE9-45DC-96F2-498C81868CA3}" destId="{6BEB81A3-528C-49F8-945A-0635751123C4}" srcOrd="3" destOrd="0" presId="urn:microsoft.com/office/officeart/2005/8/layout/cycle4#1"/>
    <dgm:cxn modelId="{318AE314-FE0F-4AEB-BF54-14C61FF576BF}" type="presParOf" srcId="{3F9C519D-ADE9-45DC-96F2-498C81868CA3}" destId="{69CE18C9-541F-462A-82E6-5E40B9F1E880}" srcOrd="4" destOrd="0" presId="urn:microsoft.com/office/officeart/2005/8/layout/cycle4#1"/>
    <dgm:cxn modelId="{CB56F9E5-B776-4926-991D-64767688DF21}" type="presParOf" srcId="{28492626-7C4B-4B81-9383-880C64726D10}" destId="{471ED4BB-D022-4698-B2B0-75AC6CB8311B}" srcOrd="2" destOrd="0" presId="urn:microsoft.com/office/officeart/2005/8/layout/cycle4#1"/>
    <dgm:cxn modelId="{B833B81D-8306-45ED-B89E-2134DDBA78DD}" type="presParOf" srcId="{28492626-7C4B-4B81-9383-880C64726D10}" destId="{1F56B3CF-89B2-4E59-9F95-7D0BA06EB65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2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25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39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36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12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1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36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71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6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98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7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7AA3-5873-453C-A347-CC2A53CB8D0F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64E5-3EA1-4C23-8D58-62A0FC110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7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coanalyt@kaluga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Разработка системы управления экологической безопасностью территории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ООО фирма </a:t>
            </a:r>
            <a:r>
              <a:rPr lang="ru-RU" dirty="0"/>
              <a:t>«</a:t>
            </a:r>
            <a:r>
              <a:rPr lang="ru-RU" dirty="0" err="1" smtClean="0"/>
              <a:t>Экоаналитика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5642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водного мониторинга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44" y="1628800"/>
            <a:ext cx="8136904" cy="409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64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Выявления виновников загрязнения</a:t>
            </a:r>
          </a:p>
          <a:p>
            <a:r>
              <a:rPr lang="ru-RU" dirty="0" smtClean="0"/>
              <a:t>Разработка мероприятий по уменьшению загрязнения окружающей среды</a:t>
            </a:r>
          </a:p>
          <a:p>
            <a:r>
              <a:rPr lang="ru-RU" dirty="0" smtClean="0"/>
              <a:t>Учет реальной экологической ситуации при разработке Генерального плана территории</a:t>
            </a:r>
          </a:p>
          <a:p>
            <a:r>
              <a:rPr lang="ru-RU" dirty="0" smtClean="0"/>
              <a:t>Обоснование экологической допустимости создания новых производств</a:t>
            </a:r>
          </a:p>
          <a:p>
            <a:r>
              <a:rPr lang="ru-RU" dirty="0" smtClean="0"/>
              <a:t>Оптимизация инфраструктуры</a:t>
            </a:r>
            <a:r>
              <a:rPr lang="en-US" dirty="0" smtClean="0"/>
              <a:t>,</a:t>
            </a:r>
            <a:r>
              <a:rPr lang="ru-RU" dirty="0" smtClean="0"/>
              <a:t> организация транспортных потоков и </a:t>
            </a:r>
            <a:r>
              <a:rPr lang="ru-RU" dirty="0" err="1" smtClean="0"/>
              <a:t>пр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55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Разрешение на выброс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pic\pi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021" y="1628800"/>
            <a:ext cx="598631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6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 передачи отходов по операциям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pic\pi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80190" cy="448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Информационно-просветительские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Размещение данных о состоянии окружающей среды в сети </a:t>
            </a:r>
            <a:r>
              <a:rPr lang="en-US" dirty="0" smtClean="0"/>
              <a:t>Internet</a:t>
            </a:r>
            <a:r>
              <a:rPr lang="ru-RU" dirty="0" smtClean="0"/>
              <a:t> с разграничением прав доступа</a:t>
            </a:r>
            <a:endParaRPr lang="en-US" dirty="0" smtClean="0"/>
          </a:p>
          <a:p>
            <a:r>
              <a:rPr lang="ru-RU" dirty="0" smtClean="0"/>
              <a:t>Регулярное обновление информации</a:t>
            </a:r>
          </a:p>
          <a:p>
            <a:r>
              <a:rPr lang="ru-RU" dirty="0" smtClean="0"/>
              <a:t>Обеспечение административных органов экологической информацией</a:t>
            </a:r>
          </a:p>
          <a:p>
            <a:r>
              <a:rPr lang="ru-RU" dirty="0" smtClean="0"/>
              <a:t>Экологическое обучение (дистанционное)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59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48872" cy="449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48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мониторинг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ГИС-Интернет система поддержки  территориального экологического мониторинга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Использование международных индикаторов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Экологический мониторинг</a:t>
            </a:r>
            <a:endParaRPr lang="ru-RU" sz="1800" dirty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861048"/>
            <a:ext cx="2189043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140968"/>
            <a:ext cx="2189043" cy="1116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природных ресурсов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7" idx="3"/>
            <a:endCxn id="4" idx="1"/>
          </p:cNvCxnSpPr>
          <p:nvPr/>
        </p:nvCxnSpPr>
        <p:spPr>
          <a:xfrm>
            <a:off x="2800603" y="3699030"/>
            <a:ext cx="691277" cy="882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800603" y="4733529"/>
            <a:ext cx="691277" cy="886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680923" y="3708367"/>
            <a:ext cx="662474" cy="872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3"/>
          </p:cNvCxnSpPr>
          <p:nvPr/>
        </p:nvCxnSpPr>
        <p:spPr>
          <a:xfrm flipH="1" flipV="1">
            <a:off x="5680923" y="4581128"/>
            <a:ext cx="662474" cy="975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98948" y="5057564"/>
            <a:ext cx="2189043" cy="1116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Облводоканал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43397" y="5057564"/>
            <a:ext cx="2189043" cy="1116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ФГУ ЦЛАТИ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43397" y="3176972"/>
            <a:ext cx="2189043" cy="1116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Роспотребнадзор</a:t>
            </a:r>
            <a:endParaRPr lang="ru-RU" dirty="0"/>
          </a:p>
        </p:txBody>
      </p:sp>
      <p:pic>
        <p:nvPicPr>
          <p:cNvPr id="1028" name="Picture 4" descr="C:\pic\kex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319" y="3933056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7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информация и график в точке мониторинга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pic\pi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75" y="1628800"/>
            <a:ext cx="699651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Ареалы обитания бурого медведя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pic\pi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4140"/>
            <a:ext cx="6622753" cy="45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52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мониторинг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pic\i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8942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2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о фирме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248033</a:t>
            </a:r>
            <a:r>
              <a:rPr lang="en-US" sz="2800" dirty="0" smtClean="0"/>
              <a:t>,</a:t>
            </a:r>
            <a:r>
              <a:rPr lang="ru-RU" sz="2800" dirty="0" smtClean="0"/>
              <a:t> Россия</a:t>
            </a:r>
            <a:r>
              <a:rPr lang="en-US" sz="2800" dirty="0" smtClean="0"/>
              <a:t>,</a:t>
            </a:r>
            <a:r>
              <a:rPr lang="ru-RU" sz="2800" dirty="0" smtClean="0"/>
              <a:t> г</a:t>
            </a:r>
            <a:r>
              <a:rPr lang="en-US" sz="2800" dirty="0" smtClean="0"/>
              <a:t>.</a:t>
            </a:r>
            <a:r>
              <a:rPr lang="ru-RU" sz="2800" dirty="0" smtClean="0"/>
              <a:t>Калуга</a:t>
            </a:r>
            <a:r>
              <a:rPr lang="en-US" sz="2800" dirty="0" smtClean="0"/>
              <a:t>,</a:t>
            </a:r>
            <a:r>
              <a:rPr lang="ru-RU" sz="2800" dirty="0" smtClean="0"/>
              <a:t> </a:t>
            </a:r>
            <a:r>
              <a:rPr lang="ru-RU" sz="2800" dirty="0" err="1" smtClean="0"/>
              <a:t>ул</a:t>
            </a:r>
            <a:r>
              <a:rPr lang="en-US" sz="2800" dirty="0" smtClean="0"/>
              <a:t>.</a:t>
            </a:r>
            <a:r>
              <a:rPr lang="ru-RU" sz="2800" dirty="0" smtClean="0"/>
              <a:t>Академическая</a:t>
            </a:r>
            <a:r>
              <a:rPr lang="en-US" sz="2800" dirty="0" smtClean="0"/>
              <a:t>,</a:t>
            </a:r>
            <a:r>
              <a:rPr lang="ru-RU" sz="2800" dirty="0" smtClean="0"/>
              <a:t> </a:t>
            </a:r>
            <a:r>
              <a:rPr lang="ru-RU" sz="2800" dirty="0"/>
              <a:t>д. </a:t>
            </a:r>
            <a:r>
              <a:rPr lang="ru-RU" sz="2800" dirty="0" smtClean="0"/>
              <a:t>8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b="1" dirty="0" smtClean="0"/>
              <a:t>+</a:t>
            </a:r>
            <a:r>
              <a:rPr lang="ru-RU" sz="2800" b="1" dirty="0"/>
              <a:t>7 (4842) 54-90-29</a:t>
            </a:r>
            <a:br>
              <a:rPr lang="ru-RU" sz="2800" b="1" dirty="0"/>
            </a:br>
            <a:r>
              <a:rPr lang="ru-RU" sz="2800" b="1" dirty="0" smtClean="0"/>
              <a:t>+</a:t>
            </a:r>
            <a:r>
              <a:rPr lang="ru-RU" sz="2800" b="1" dirty="0"/>
              <a:t>7 (4842) 54-90-63</a:t>
            </a:r>
            <a:br>
              <a:rPr lang="ru-RU" sz="2800" b="1" dirty="0"/>
            </a:br>
            <a:r>
              <a:rPr lang="ru-RU" sz="2800" b="1" dirty="0" smtClean="0"/>
              <a:t>+</a:t>
            </a:r>
            <a:r>
              <a:rPr lang="ru-RU" sz="2800" b="1" dirty="0"/>
              <a:t>7 (4842) </a:t>
            </a:r>
            <a:r>
              <a:rPr lang="ru-RU" sz="2800" b="1" dirty="0" smtClean="0"/>
              <a:t>72-92-95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en-US" sz="2800" dirty="0" smtClean="0"/>
              <a:t>e-mail</a:t>
            </a:r>
            <a:r>
              <a:rPr lang="en-US" sz="2800" dirty="0"/>
              <a:t>: </a:t>
            </a:r>
            <a:r>
              <a:rPr lang="en-US" sz="2800" u="sng" dirty="0" smtClean="0">
                <a:hlinkClick r:id="rId2"/>
              </a:rPr>
              <a:t>ecoanalyt.kaluga@yandex.ru</a:t>
            </a:r>
            <a:endParaRPr lang="en-US" sz="2800" u="sng" dirty="0" smtClean="0"/>
          </a:p>
          <a:p>
            <a:pPr marL="0" indent="0" algn="ctr">
              <a:buNone/>
            </a:pPr>
            <a:r>
              <a:rPr lang="en-US" sz="2800" dirty="0" smtClean="0"/>
              <a:t>www.ecoanalyt.ru   www.othoda.net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767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 производственных отходов по районам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695" y="1600200"/>
            <a:ext cx="6762681" cy="4637112"/>
          </a:xfrm>
        </p:spPr>
      </p:pic>
    </p:spTree>
    <p:extLst>
      <p:ext uri="{BB962C8B-B14F-4D97-AF65-F5344CB8AC3E}">
        <p14:creationId xmlns:p14="http://schemas.microsoft.com/office/powerpoint/2010/main" xmlns="" val="24205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Возможность объединения информации из различных сетей наблюдения (межведомственное взаимодействие)</a:t>
            </a:r>
          </a:p>
          <a:p>
            <a:r>
              <a:rPr lang="ru-RU" dirty="0" smtClean="0"/>
              <a:t>Передача и получении информации с помощью Интернет</a:t>
            </a:r>
          </a:p>
          <a:p>
            <a:r>
              <a:rPr lang="ru-RU" dirty="0" smtClean="0"/>
              <a:t>Информационная поддержка органов власти и бизнеса</a:t>
            </a:r>
          </a:p>
          <a:p>
            <a:r>
              <a:rPr lang="ru-RU" dirty="0" smtClean="0"/>
              <a:t>Обоснование принятия экологически безопасных управленческих решений</a:t>
            </a:r>
          </a:p>
          <a:p>
            <a:r>
              <a:rPr lang="ru-RU" dirty="0" smtClean="0"/>
              <a:t>Информирование граждан о качестве окружающей 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32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используется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pic\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30" y="1556792"/>
            <a:ext cx="4222849" cy="262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ic\y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4501"/>
            <a:ext cx="4197368" cy="26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6488" y="227220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Калужская область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841611"/>
            <a:ext cx="156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Удмуртия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967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Воздух-Город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88840"/>
            <a:ext cx="2077711" cy="2481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2204864"/>
            <a:ext cx="6120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Ведение баз данных выбросов предприятий</a:t>
            </a:r>
            <a:r>
              <a:rPr lang="en-US" sz="2300" dirty="0" smtClean="0"/>
              <a:t>,</a:t>
            </a:r>
            <a:r>
              <a:rPr lang="ru-RU" sz="2300" dirty="0" smtClean="0"/>
              <a:t> автотранспорта</a:t>
            </a:r>
            <a:r>
              <a:rPr lang="en-US" sz="2300" dirty="0" smtClean="0"/>
              <a:t> </a:t>
            </a:r>
            <a:r>
              <a:rPr lang="ru-RU" sz="2300" dirty="0" smtClean="0"/>
              <a:t>на городских магистралях</a:t>
            </a:r>
            <a:r>
              <a:rPr lang="en-US" sz="2300" dirty="0" smtClean="0"/>
              <a:t>,</a:t>
            </a:r>
            <a:r>
              <a:rPr lang="ru-RU" sz="2300" dirty="0" smtClean="0"/>
              <a:t> поддержки системы расчетного и инструментального мониторинга атмосферного воздуха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188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Система управления качеством атмосферного воздуха</a:t>
            </a:r>
            <a:endParaRPr lang="ru-RU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48" y="4604428"/>
            <a:ext cx="2552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25527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5717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67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Отходы-Город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202462"/>
            <a:ext cx="1504182" cy="201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268760"/>
            <a:ext cx="8188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Система управления промышленными отходами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060848"/>
            <a:ext cx="6120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Учет образующихся на предприятиях города</a:t>
            </a:r>
            <a:r>
              <a:rPr lang="en-US" sz="2300" dirty="0" smtClean="0"/>
              <a:t>/</a:t>
            </a:r>
            <a:r>
              <a:rPr lang="ru-RU" sz="2300" dirty="0" smtClean="0"/>
              <a:t>региона промышленных отходов и их движения</a:t>
            </a:r>
            <a:r>
              <a:rPr lang="en-US" sz="2300" dirty="0" smtClean="0"/>
              <a:t>,</a:t>
            </a:r>
            <a:r>
              <a:rPr lang="ru-RU" sz="2300" dirty="0" smtClean="0"/>
              <a:t> регулирования потоков отходов</a:t>
            </a:r>
            <a:r>
              <a:rPr lang="en-US" sz="2300" dirty="0" smtClean="0"/>
              <a:t>,</a:t>
            </a:r>
            <a:r>
              <a:rPr lang="ru-RU" sz="2300" dirty="0" smtClean="0"/>
              <a:t> прогнозирования образования дополнительных видов отходов и экологически допустимых способов их устранения</a:t>
            </a:r>
            <a:endParaRPr lang="ru-RU" sz="2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593" y="4509120"/>
            <a:ext cx="26098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945" y="4509120"/>
            <a:ext cx="26193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обеспечивает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Информирование граждан о качестве окружающей среды</a:t>
            </a:r>
          </a:p>
          <a:p>
            <a:r>
              <a:rPr lang="ru-RU" dirty="0" smtClean="0"/>
              <a:t>Информационная </a:t>
            </a:r>
            <a:r>
              <a:rPr lang="ru-RU" dirty="0"/>
              <a:t>поддержка органов власти и </a:t>
            </a:r>
            <a:r>
              <a:rPr lang="ru-RU" dirty="0" smtClean="0"/>
              <a:t>бизнеса по вопросам состояния окружающей среды для обоснования экологически </a:t>
            </a:r>
            <a:r>
              <a:rPr lang="ru-RU" dirty="0"/>
              <a:t>безопасных управленческих </a:t>
            </a:r>
            <a:r>
              <a:rPr lang="ru-RU" dirty="0" smtClean="0"/>
              <a:t>решений</a:t>
            </a:r>
            <a:endParaRPr lang="ru-RU" dirty="0"/>
          </a:p>
          <a:p>
            <a:r>
              <a:rPr lang="ru-RU" dirty="0"/>
              <a:t>Возможность объединения информации из различных сетей наблюдения </a:t>
            </a:r>
            <a:endParaRPr lang="ru-RU" dirty="0" smtClean="0"/>
          </a:p>
          <a:p>
            <a:r>
              <a:rPr lang="ru-RU" dirty="0" smtClean="0"/>
              <a:t>Возможность интегрирования с системами любого уровня и создания единого ресурса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6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Научно-технический уровень и </a:t>
            </a:r>
            <a:r>
              <a:rPr lang="ru-RU" dirty="0" err="1"/>
              <a:t>инновационность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181" y="4057943"/>
            <a:ext cx="5039219" cy="2107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981" y="1660558"/>
            <a:ext cx="6192688" cy="1934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85" y="4081799"/>
            <a:ext cx="1299777" cy="18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8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008" y="1141090"/>
            <a:ext cx="2313420" cy="29240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96751"/>
            <a:ext cx="2283054" cy="2868397"/>
          </a:xfrm>
          <a:prstGeom prst="rect">
            <a:avLst/>
          </a:prstGeom>
        </p:spPr>
      </p:pic>
      <p:pic>
        <p:nvPicPr>
          <p:cNvPr id="1027" name="Picture 3" descr="C:\pic\pic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85610"/>
            <a:ext cx="2283054" cy="28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ic\pic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99593" y="4293096"/>
            <a:ext cx="7311716" cy="17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75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фирмы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454152"/>
            <a:ext cx="8229600" cy="2818058"/>
          </a:xfrm>
        </p:spPr>
      </p:pic>
    </p:spTree>
    <p:extLst>
      <p:ext uri="{BB962C8B-B14F-4D97-AF65-F5344CB8AC3E}">
        <p14:creationId xmlns:p14="http://schemas.microsoft.com/office/powerpoint/2010/main" xmlns="" val="24074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Возможность сотрудничества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Близость природоохранных законодательств РФ и Белоруссии  (и других стран СНГ) позволяет использовать систему в общих интересах</a:t>
            </a:r>
          </a:p>
          <a:p>
            <a:r>
              <a:rPr lang="ru-RU" dirty="0" smtClean="0"/>
              <a:t>Комплексная экологическая информация увеличивает инвестиционную привлекательность региона </a:t>
            </a:r>
          </a:p>
          <a:p>
            <a:r>
              <a:rPr lang="ru-RU" dirty="0" smtClean="0"/>
              <a:t>Система стимулирует перевод производства на применение наилучших доступных технологий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0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Имеется большой объем разрозненных экологических данных, используемых ведомствами в узких целях</a:t>
            </a:r>
          </a:p>
          <a:p>
            <a:r>
              <a:rPr lang="ru-RU" dirty="0" smtClean="0"/>
              <a:t>Отсутствует единый информационный инструмент для обработки, анализа, отображения информации</a:t>
            </a:r>
          </a:p>
          <a:p>
            <a:r>
              <a:rPr lang="ru-RU" dirty="0" smtClean="0"/>
              <a:t>Экологические данные в целях управления экологической безопасности используются выборочно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5000" dirty="0" smtClean="0"/>
              <a:t>Спасибо </a:t>
            </a:r>
            <a:r>
              <a:rPr lang="ru-RU" sz="5000" dirty="0"/>
              <a:t>за </a:t>
            </a:r>
            <a:r>
              <a:rPr lang="ru-RU" sz="5000" dirty="0" smtClean="0"/>
              <a:t>внимание!</a:t>
            </a:r>
            <a:endParaRPr lang="ru-RU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Разработка информационно-аналитической системы предоставления своевременной и комплексной экологической информации в интерактивном режиме посредством сети Интернет населению</a:t>
            </a:r>
            <a:r>
              <a:rPr lang="en-US" dirty="0" smtClean="0"/>
              <a:t>,</a:t>
            </a:r>
            <a:r>
              <a:rPr lang="ru-RU" dirty="0" smtClean="0"/>
              <a:t> широким слоям общественности</a:t>
            </a:r>
            <a:r>
              <a:rPr lang="en-US" dirty="0" smtClean="0"/>
              <a:t>,</a:t>
            </a:r>
            <a:r>
              <a:rPr lang="ru-RU" dirty="0" smtClean="0"/>
              <a:t> бизнес – сообществу</a:t>
            </a:r>
            <a:r>
              <a:rPr lang="en-US" dirty="0" smtClean="0"/>
              <a:t>,</a:t>
            </a:r>
            <a:r>
              <a:rPr lang="ru-RU" dirty="0" smtClean="0"/>
              <a:t> органам власти для управления экологической безопасностью территорий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84784"/>
            <a:ext cx="1728192" cy="20639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53928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Компоненты системы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098" y="4149080"/>
            <a:ext cx="1210670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484784"/>
            <a:ext cx="1481381" cy="1481381"/>
          </a:xfrm>
          <a:prstGeom prst="rect">
            <a:avLst/>
          </a:prstGeom>
        </p:spPr>
      </p:pic>
      <p:pic>
        <p:nvPicPr>
          <p:cNvPr id="7171" name="Picture 3" descr="C:\pic\pr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15119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38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Технологические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Сбор</a:t>
            </a:r>
            <a:r>
              <a:rPr lang="en-US" dirty="0" smtClean="0"/>
              <a:t>,</a:t>
            </a:r>
            <a:r>
              <a:rPr lang="ru-RU" dirty="0" smtClean="0"/>
              <a:t> анализ</a:t>
            </a:r>
            <a:r>
              <a:rPr lang="en-US" dirty="0" smtClean="0"/>
              <a:t>,</a:t>
            </a:r>
            <a:r>
              <a:rPr lang="ru-RU" dirty="0" smtClean="0"/>
              <a:t> обработка различных экологических данных </a:t>
            </a:r>
          </a:p>
          <a:p>
            <a:r>
              <a:rPr lang="ru-RU" dirty="0" smtClean="0"/>
              <a:t>Ведение соответствующих баз данных (движение отходов</a:t>
            </a:r>
            <a:r>
              <a:rPr lang="en-US" dirty="0" smtClean="0"/>
              <a:t>,</a:t>
            </a:r>
            <a:r>
              <a:rPr lang="ru-RU" dirty="0" smtClean="0"/>
              <a:t> состояние атмосферного воздуха</a:t>
            </a:r>
            <a:r>
              <a:rPr lang="en-US" dirty="0" smtClean="0"/>
              <a:t>,</a:t>
            </a:r>
            <a:r>
              <a:rPr lang="ru-RU" dirty="0" smtClean="0"/>
              <a:t> поверхностных вод</a:t>
            </a:r>
            <a:r>
              <a:rPr lang="en-US" dirty="0" smtClean="0"/>
              <a:t>,</a:t>
            </a:r>
            <a:r>
              <a:rPr lang="ru-RU" dirty="0" smtClean="0"/>
              <a:t> почв и т</a:t>
            </a:r>
            <a:r>
              <a:rPr lang="en-US" dirty="0" smtClean="0"/>
              <a:t>.</a:t>
            </a:r>
            <a:r>
              <a:rPr lang="ru-RU" dirty="0" err="1" smtClean="0"/>
              <a:t>д</a:t>
            </a:r>
            <a:r>
              <a:rPr lang="en-US" dirty="0" smtClean="0"/>
              <a:t>.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Формирование нормативов</a:t>
            </a:r>
            <a:r>
              <a:rPr lang="en-US" dirty="0" smtClean="0"/>
              <a:t>,</a:t>
            </a:r>
            <a:r>
              <a:rPr lang="ru-RU" dirty="0" smtClean="0"/>
              <a:t> разрешений и отчетных документов</a:t>
            </a:r>
          </a:p>
          <a:p>
            <a:r>
              <a:rPr lang="ru-RU" dirty="0" smtClean="0"/>
              <a:t>Формирование и наполнение сетей экологического наблюдения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71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Диоксид азота – г</a:t>
            </a:r>
            <a:r>
              <a:rPr lang="en-US" dirty="0" smtClean="0"/>
              <a:t>.</a:t>
            </a:r>
            <a:r>
              <a:rPr lang="ru-RU" dirty="0" smtClean="0"/>
              <a:t> Калуга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pic\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881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4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Ксилол – г</a:t>
            </a:r>
            <a:r>
              <a:rPr lang="en-US" dirty="0" smtClean="0"/>
              <a:t>.</a:t>
            </a:r>
            <a:r>
              <a:rPr lang="ru-RU" dirty="0" smtClean="0"/>
              <a:t> Владимир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DATABASE\Temp\ri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319581" cy="48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54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Точки мониторинга – г</a:t>
            </a:r>
            <a:r>
              <a:rPr lang="en-US" dirty="0" smtClean="0"/>
              <a:t>.</a:t>
            </a:r>
            <a:r>
              <a:rPr lang="ru-RU" dirty="0" smtClean="0"/>
              <a:t> Владимир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\\DATABASE\Temp\vladi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554319"/>
            <a:ext cx="5336188" cy="48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05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478</Words>
  <Application>Microsoft Office PowerPoint</Application>
  <PresentationFormat>Экран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Разработка системы управления экологической безопасностью территории</vt:lpstr>
      <vt:lpstr>Данные о фирме</vt:lpstr>
      <vt:lpstr>Состояние проблемы</vt:lpstr>
      <vt:lpstr>Цель проекта</vt:lpstr>
      <vt:lpstr>Компоненты системы</vt:lpstr>
      <vt:lpstr>Технологические функции</vt:lpstr>
      <vt:lpstr>Диоксид азота – г. Калуга</vt:lpstr>
      <vt:lpstr>Ксилол – г. Владимир</vt:lpstr>
      <vt:lpstr>Точки мониторинга – г. Владимир</vt:lpstr>
      <vt:lpstr>Сеть водного мониторинга</vt:lpstr>
      <vt:lpstr>Управленческие функции</vt:lpstr>
      <vt:lpstr>Разрешение на выброс</vt:lpstr>
      <vt:lpstr>График передачи отходов по операциям</vt:lpstr>
      <vt:lpstr>Информационно-просветительские функции</vt:lpstr>
      <vt:lpstr>Дистанционное обучение</vt:lpstr>
      <vt:lpstr>Экологический мониторинг</vt:lpstr>
      <vt:lpstr>Общая информация и график в точке мониторинга</vt:lpstr>
      <vt:lpstr>Ареалы обитания бурого медведя</vt:lpstr>
      <vt:lpstr>Экологический мониторинг</vt:lpstr>
      <vt:lpstr>Образование производственных отходов по районам</vt:lpstr>
      <vt:lpstr>Преимущества</vt:lpstr>
      <vt:lpstr>Система используется</vt:lpstr>
      <vt:lpstr>Воздух-Город</vt:lpstr>
      <vt:lpstr>Отходы-Город</vt:lpstr>
      <vt:lpstr>Система обеспечивает</vt:lpstr>
      <vt:lpstr>Научно-технический уровень и инновационность</vt:lpstr>
      <vt:lpstr>Слайд 27</vt:lpstr>
      <vt:lpstr>Компетенции фирмы</vt:lpstr>
      <vt:lpstr>Возможность сотрудничества 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экологической безопасностью городов (территорий)</dc:title>
  <dc:creator>MrHahn</dc:creator>
  <cp:lastModifiedBy>User</cp:lastModifiedBy>
  <cp:revision>65</cp:revision>
  <dcterms:created xsi:type="dcterms:W3CDTF">2013-05-06T08:04:04Z</dcterms:created>
  <dcterms:modified xsi:type="dcterms:W3CDTF">2013-05-13T09:45:22Z</dcterms:modified>
</cp:coreProperties>
</file>