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68" r:id="rId3"/>
    <p:sldId id="269" r:id="rId4"/>
    <p:sldId id="265" r:id="rId5"/>
    <p:sldId id="270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644" autoAdjust="0"/>
  </p:normalViewPr>
  <p:slideViewPr>
    <p:cSldViewPr>
      <p:cViewPr varScale="1">
        <p:scale>
          <a:sx n="82" d="100"/>
          <a:sy n="82" d="100"/>
        </p:scale>
        <p:origin x="-10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C3FB17-EF2A-4EB9-9EAD-CBCBD7E86B61}" type="datetimeFigureOut">
              <a:rPr lang="ru-RU" smtClean="0"/>
              <a:pPr/>
              <a:t>15.05.2013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028B93-B358-4DF9-B392-1EE34227B59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428868"/>
            <a:ext cx="853076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u="sng" dirty="0" smtClean="0"/>
              <a:t>Кузьменков М.И</a:t>
            </a:r>
            <a:r>
              <a:rPr lang="ru-RU" sz="2400" b="1" dirty="0" smtClean="0"/>
              <a:t>.,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проф., д.т.н., </a:t>
            </a:r>
          </a:p>
          <a:p>
            <a:r>
              <a:rPr lang="ru-RU" sz="2400" b="1" dirty="0" err="1" smtClean="0"/>
              <a:t>Стародубенко</a:t>
            </a:r>
            <a:r>
              <a:rPr lang="ru-RU" sz="2400" b="1" dirty="0" smtClean="0"/>
              <a:t> Н.Г., </a:t>
            </a:r>
            <a:r>
              <a:rPr lang="ru-RU" sz="2400" b="1" dirty="0" err="1" smtClean="0"/>
              <a:t>Беланович</a:t>
            </a:r>
            <a:r>
              <a:rPr lang="ru-RU" sz="2400" b="1" dirty="0" smtClean="0"/>
              <a:t> О.В.  </a:t>
            </a:r>
          </a:p>
          <a:p>
            <a:r>
              <a:rPr lang="ru-RU" sz="2400" i="1" dirty="0" smtClean="0"/>
              <a:t>Кафедра химической технологии вяжущих материалов   УО «Белорусский государственный технологический университет», РБ</a:t>
            </a:r>
            <a:r>
              <a:rPr lang="ru-RU" sz="2400" b="1" dirty="0" smtClean="0"/>
              <a:t> 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Москвин Л.Ю. </a:t>
            </a:r>
            <a:r>
              <a:rPr lang="ru-RU" sz="2400" i="1" dirty="0" smtClean="0"/>
              <a:t>ООО «</a:t>
            </a:r>
            <a:r>
              <a:rPr lang="ru-RU" sz="2400" i="1" dirty="0" err="1" smtClean="0"/>
              <a:t>ИнноТека</a:t>
            </a:r>
            <a:r>
              <a:rPr lang="ru-RU" sz="2400" i="1" dirty="0" smtClean="0"/>
              <a:t>», Россия</a:t>
            </a:r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400" i="1" dirty="0" smtClean="0"/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5877272"/>
            <a:ext cx="170431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Минск, 2013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785794"/>
            <a:ext cx="81049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МАЛОЭНЕРГОЕМКИЕ  ТЕХНОЛОГИИ  ПЕРЕРАБОТКИ   ФОСФОГИПСА  НА МИНЕРАЛЬНЫЕ   ВЯЖУЩИЕ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785794"/>
          <a:ext cx="8358248" cy="5799699"/>
        </p:xfrm>
        <a:graphic>
          <a:graphicData uri="http://schemas.openxmlformats.org/drawingml/2006/table">
            <a:tbl>
              <a:tblPr/>
              <a:tblGrid>
                <a:gridCol w="1890863"/>
                <a:gridCol w="1772938"/>
                <a:gridCol w="979669"/>
                <a:gridCol w="726226"/>
                <a:gridCol w="747138"/>
                <a:gridCol w="747138"/>
                <a:gridCol w="747138"/>
                <a:gridCol w="747138"/>
              </a:tblGrid>
              <a:tr h="475896"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r>
                        <a:rPr lang="ru-RU" sz="1600" spc="20" dirty="0">
                          <a:latin typeface="Times New Roman"/>
                          <a:ea typeface="Times New Roman"/>
                        </a:rPr>
                        <a:t>Вид карбонатного компонента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r>
                        <a:rPr lang="ru-RU" sz="1600" spc="20" dirty="0">
                          <a:latin typeface="Times New Roman"/>
                          <a:ea typeface="Times New Roman"/>
                        </a:rPr>
                        <a:t>Массовое соотношение компонентов </a:t>
                      </a:r>
                      <a:r>
                        <a:rPr lang="ru-RU" sz="1600" spc="20" dirty="0" err="1">
                          <a:latin typeface="Times New Roman"/>
                          <a:ea typeface="Times New Roman"/>
                        </a:rPr>
                        <a:t>фосфогипс</a:t>
                      </a:r>
                      <a:r>
                        <a:rPr lang="ru-RU" sz="1600" spc="20" dirty="0">
                          <a:latin typeface="Times New Roman"/>
                          <a:ea typeface="Times New Roman"/>
                        </a:rPr>
                        <a:t> - H</a:t>
                      </a:r>
                      <a:r>
                        <a:rPr lang="ru-RU" sz="1600" spc="20" baseline="-250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600" spc="20" dirty="0">
                          <a:latin typeface="Times New Roman"/>
                          <a:ea typeface="Times New Roman"/>
                        </a:rPr>
                        <a:t>SO</a:t>
                      </a:r>
                      <a:r>
                        <a:rPr lang="ru-RU" sz="1600" spc="20" baseline="-25000" dirty="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1600" spc="20" dirty="0">
                          <a:latin typeface="Times New Roman"/>
                          <a:ea typeface="Times New Roman"/>
                        </a:rPr>
                        <a:t>-мел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1590" marR="21590" indent="450215" algn="ctr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endParaRPr lang="ru-RU" sz="1600" spc="20" dirty="0" smtClean="0">
                        <a:latin typeface="Times New Roman"/>
                        <a:ea typeface="Times New Roman"/>
                      </a:endParaRPr>
                    </a:p>
                    <a:p>
                      <a:pPr marL="20638" marR="21590" indent="65088" algn="ctr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r>
                        <a:rPr lang="ru-RU" sz="1600" spc="20" dirty="0" smtClean="0">
                          <a:latin typeface="Times New Roman"/>
                          <a:ea typeface="Times New Roman"/>
                        </a:rPr>
                        <a:t>В/Т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21590" marR="21590" indent="450215" algn="ctr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r>
                        <a:rPr lang="ru-RU" sz="1600" spc="20" dirty="0">
                          <a:latin typeface="Times New Roman"/>
                          <a:ea typeface="Times New Roman"/>
                        </a:rPr>
                        <a:t>Предел прочности при сжатии вяжущего (МПа), в возрасте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 часа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7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28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rowSpan="1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Строительный мел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1,3 : 1,5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0,53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1,1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2,4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8,84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10,2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11,78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1,2 : 1,4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0,53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1,24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3,29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9,1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11,28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12,09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1,1 : 1,3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0,51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1,15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2,7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8,7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12,4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13,42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1 : 1,2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1,86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4,6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12,44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12,6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0,9 : 1,1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1,72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4,3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11,32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12,3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15,5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0,8 : 1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4,0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11,1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12,1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14,8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0,7 : 0,9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1,82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6,0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10,67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12,0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14,0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0,6 : 0,8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1,7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4,8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8,65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11,1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12,8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0,5 : 0,7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2,3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6,6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13,86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16,1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18,5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0,4 : 0,6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3,0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8,3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10,1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90488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 : 0,3 : 0,5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0,48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0,8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1,2</a:t>
                      </a:r>
                    </a:p>
                  </a:txBody>
                  <a:tcPr marL="48381" marR="483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1,77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2,5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48381" marR="48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14348" y="142853"/>
            <a:ext cx="76438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668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Влияние дозировки серной кислоты, используемой для химической дегидратации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дигидрата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сульфата кальция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Без имени-1.jpg"/>
          <p:cNvPicPr/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952169" y="-1452158"/>
            <a:ext cx="4953909" cy="842968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5786" y="5429264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Рентгенограмма смешанного гипсового вяжущего с начальным отношением компонентов </a:t>
            </a:r>
            <a:r>
              <a:rPr lang="ru-RU" dirty="0" err="1" smtClean="0"/>
              <a:t>фосфогипс-серная</a:t>
            </a:r>
            <a:r>
              <a:rPr lang="ru-RU" dirty="0" smtClean="0"/>
              <a:t> кислота-мел –  1 :0,5 : 0,7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0"/>
            <a:ext cx="77048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000" b="1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ru-RU" sz="3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Сравнительная </a:t>
            </a:r>
            <a:r>
              <a:rPr lang="ru-RU" sz="3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таблица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показаний прочности при сжатии смешанного гипсового вяжущего и строительного гипса</a:t>
            </a:r>
          </a:p>
          <a:p>
            <a:pPr algn="ctr"/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5" y="2575560"/>
          <a:ext cx="7786743" cy="3068020"/>
        </p:xfrm>
        <a:graphic>
          <a:graphicData uri="http://schemas.openxmlformats.org/drawingml/2006/table">
            <a:tbl>
              <a:tblPr/>
              <a:tblGrid>
                <a:gridCol w="2553814"/>
                <a:gridCol w="816029"/>
                <a:gridCol w="883380"/>
                <a:gridCol w="883380"/>
                <a:gridCol w="883380"/>
                <a:gridCol w="883380"/>
                <a:gridCol w="883380"/>
              </a:tblGrid>
              <a:tr h="767005">
                <a:tc rowSpan="2"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endParaRPr lang="ru-RU" sz="1800" spc="20" dirty="0">
                        <a:latin typeface="Times New Roman"/>
                        <a:ea typeface="Times New Roman"/>
                      </a:endParaRPr>
                    </a:p>
                    <a:p>
                      <a:pPr indent="450215" algn="l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r>
                        <a:rPr lang="ru-RU" sz="1800" spc="20" dirty="0">
                          <a:latin typeface="Times New Roman"/>
                          <a:ea typeface="Times New Roman"/>
                        </a:rPr>
                        <a:t>Вид вяжущего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20638" marR="21590" indent="-20638" algn="l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endParaRPr lang="ru-RU" sz="1800" spc="20" dirty="0" smtClean="0">
                        <a:latin typeface="Times New Roman"/>
                        <a:ea typeface="Times New Roman"/>
                      </a:endParaRPr>
                    </a:p>
                    <a:p>
                      <a:pPr marL="20638" marR="21590" indent="-20638" algn="l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endParaRPr lang="ru-RU" sz="1800" spc="20" dirty="0" smtClean="0">
                        <a:latin typeface="Times New Roman"/>
                        <a:ea typeface="Times New Roman"/>
                      </a:endParaRPr>
                    </a:p>
                    <a:p>
                      <a:pPr marL="20638" marR="21590" indent="-20638" algn="ctr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r>
                        <a:rPr lang="ru-RU" sz="1800" spc="20" dirty="0" smtClean="0">
                          <a:latin typeface="Times New Roman"/>
                          <a:ea typeface="Times New Roman"/>
                        </a:rPr>
                        <a:t>В/Т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21590" marR="21590" indent="450215" algn="l">
                        <a:spcAft>
                          <a:spcPts val="0"/>
                        </a:spcAft>
                        <a:tabLst>
                          <a:tab pos="1066800" algn="l"/>
                        </a:tabLst>
                      </a:pPr>
                      <a:r>
                        <a:rPr lang="ru-RU" sz="1800" spc="20" dirty="0">
                          <a:latin typeface="Times New Roman"/>
                          <a:ea typeface="Times New Roman"/>
                        </a:rPr>
                        <a:t>Предел прочности при сжатии вяжущего (МПа), в возрасте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7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часа</a:t>
                      </a: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7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28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сут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005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Строительный гипс</a:t>
                      </a: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0,44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4,9</a:t>
                      </a: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12,8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13,1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13,5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005">
                <a:tc>
                  <a:txBody>
                    <a:bodyPr/>
                    <a:lstStyle/>
                    <a:p>
                      <a:pPr marL="0" indent="85725"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Смешанное гипсовое вяжущее</a:t>
                      </a: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0,48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2,3</a:t>
                      </a: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6,6</a:t>
                      </a: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13,86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16,1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18,5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2973" y="2071678"/>
          <a:ext cx="7643868" cy="2764394"/>
        </p:xfrm>
        <a:graphic>
          <a:graphicData uri="http://schemas.openxmlformats.org/drawingml/2006/table">
            <a:tbl>
              <a:tblPr/>
              <a:tblGrid>
                <a:gridCol w="1285887"/>
                <a:gridCol w="1039260"/>
                <a:gridCol w="1162164"/>
                <a:gridCol w="1162164"/>
                <a:gridCol w="1046520"/>
                <a:gridCol w="1046520"/>
                <a:gridCol w="901353"/>
              </a:tblGrid>
              <a:tr h="349326"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Добавка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 клинкеру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smtClean="0">
                          <a:latin typeface="Times New Roman"/>
                          <a:ea typeface="Times New Roman"/>
                        </a:rPr>
                        <a:t>Нейтра-лизую-щий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агент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Свойства цемента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Сроки схватывания,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час-мин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Прочность,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4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начало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конец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 сут.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7 сут.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30 сут.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 err="1" smtClean="0">
                          <a:latin typeface="Times New Roman"/>
                          <a:ea typeface="Times New Roman"/>
                        </a:rPr>
                        <a:t>Брикети-рованный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</a:rPr>
                        <a:t>фосфогипс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Известь и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err="1" smtClean="0">
                          <a:latin typeface="Times New Roman"/>
                          <a:ea typeface="Times New Roman"/>
                        </a:rPr>
                        <a:t>доломи-товая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мука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2-23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5-23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20,3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32,6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8965" algn="l"/>
                          <a:tab pos="1217930" algn="l"/>
                          <a:tab pos="1826895" algn="l"/>
                          <a:tab pos="2435860" algn="l"/>
                          <a:tab pos="3044825" algn="l"/>
                          <a:tab pos="3653790" algn="l"/>
                          <a:tab pos="4262755" algn="l"/>
                          <a:tab pos="4871720" algn="l"/>
                          <a:tab pos="548068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500042"/>
            <a:ext cx="821537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Свойства портландцемента, полученного с использованием нейтрализованного гранулированного фосфогипса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  <a:tab pos="1217613" algn="l"/>
                <a:tab pos="1827213" algn="l"/>
                <a:tab pos="2435225" algn="l"/>
                <a:tab pos="3044825" algn="l"/>
                <a:tab pos="3654425" algn="l"/>
                <a:tab pos="4262438" algn="l"/>
                <a:tab pos="4872038" algn="l"/>
                <a:tab pos="54800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7158" y="5357826"/>
            <a:ext cx="835824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Таким образом, проведенные лабораторные и опытно-промышленные исследования показали возможность применения в качестве регуляторов сроков схватывания нейтрализованного фосфогипса на всех цементных заводах независимо от минералогического состава клинкеров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996952"/>
            <a:ext cx="8015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</a:rPr>
              <a:t>Спасибо  за  внимание!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506</TotalTime>
  <Words>356</Words>
  <Application>Microsoft Office PowerPoint</Application>
  <PresentationFormat>Экран (4:3)</PresentationFormat>
  <Paragraphs>171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62</cp:revision>
  <dcterms:created xsi:type="dcterms:W3CDTF">2012-01-28T14:28:10Z</dcterms:created>
  <dcterms:modified xsi:type="dcterms:W3CDTF">2013-05-15T14:42:15Z</dcterms:modified>
</cp:coreProperties>
</file>