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95" r:id="rId4"/>
    <p:sldId id="305" r:id="rId5"/>
    <p:sldId id="306" r:id="rId6"/>
    <p:sldId id="307" r:id="rId7"/>
    <p:sldId id="308" r:id="rId8"/>
    <p:sldId id="309" r:id="rId9"/>
    <p:sldId id="320" r:id="rId10"/>
    <p:sldId id="310" r:id="rId11"/>
    <p:sldId id="304" r:id="rId12"/>
    <p:sldId id="311" r:id="rId13"/>
    <p:sldId id="321" r:id="rId14"/>
    <p:sldId id="299" r:id="rId15"/>
    <p:sldId id="297" r:id="rId16"/>
    <p:sldId id="298" r:id="rId17"/>
    <p:sldId id="284" r:id="rId18"/>
    <p:sldId id="315" r:id="rId19"/>
    <p:sldId id="314" r:id="rId20"/>
    <p:sldId id="316" r:id="rId21"/>
    <p:sldId id="317" r:id="rId22"/>
    <p:sldId id="279" r:id="rId23"/>
    <p:sldId id="300" r:id="rId24"/>
    <p:sldId id="280" r:id="rId25"/>
    <p:sldId id="283" r:id="rId26"/>
    <p:sldId id="312" r:id="rId27"/>
    <p:sldId id="286" r:id="rId28"/>
    <p:sldId id="287" r:id="rId29"/>
    <p:sldId id="285" r:id="rId30"/>
    <p:sldId id="301" r:id="rId31"/>
    <p:sldId id="319" r:id="rId32"/>
    <p:sldId id="318" r:id="rId33"/>
    <p:sldId id="302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Признание проблемы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1945</c:v>
                </c:pt>
                <c:pt idx="1">
                  <c:v>1950</c:v>
                </c:pt>
                <c:pt idx="2">
                  <c:v>1965</c:v>
                </c:pt>
                <c:pt idx="3">
                  <c:v>1985</c:v>
                </c:pt>
                <c:pt idx="4">
                  <c:v>1986</c:v>
                </c:pt>
                <c:pt idx="5">
                  <c:v>1987-1990</c:v>
                </c:pt>
                <c:pt idx="6">
                  <c:v>1991 - 2000</c:v>
                </c:pt>
                <c:pt idx="7">
                  <c:v>2005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Формулирование политики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1945</c:v>
                </c:pt>
                <c:pt idx="1">
                  <c:v>1950</c:v>
                </c:pt>
                <c:pt idx="2">
                  <c:v>1965</c:v>
                </c:pt>
                <c:pt idx="3">
                  <c:v>1985</c:v>
                </c:pt>
                <c:pt idx="4">
                  <c:v>1986</c:v>
                </c:pt>
                <c:pt idx="5">
                  <c:v>1987-1990</c:v>
                </c:pt>
                <c:pt idx="6">
                  <c:v>1991 - 2000</c:v>
                </c:pt>
                <c:pt idx="7">
                  <c:v>2005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Реализация политики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1945</c:v>
                </c:pt>
                <c:pt idx="1">
                  <c:v>1950</c:v>
                </c:pt>
                <c:pt idx="2">
                  <c:v>1965</c:v>
                </c:pt>
                <c:pt idx="3">
                  <c:v>1985</c:v>
                </c:pt>
                <c:pt idx="4">
                  <c:v>1986</c:v>
                </c:pt>
                <c:pt idx="5">
                  <c:v>1987-1990</c:v>
                </c:pt>
                <c:pt idx="6">
                  <c:v>1991 - 2000</c:v>
                </c:pt>
                <c:pt idx="7">
                  <c:v>2005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105408"/>
        <c:axId val="181106944"/>
        <c:axId val="0"/>
      </c:bar3DChart>
      <c:catAx>
        <c:axId val="18110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1106944"/>
        <c:crosses val="autoZero"/>
        <c:auto val="1"/>
        <c:lblAlgn val="ctr"/>
        <c:lblOffset val="100"/>
        <c:noMultiLvlLbl val="0"/>
      </c:catAx>
      <c:valAx>
        <c:axId val="181106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110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2ACCF-2E7F-436F-A747-F8E4E12630F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138009-4F65-44F6-B152-44E3B229A2A2}">
      <dgm:prSet phldrT="[Текст]"/>
      <dgm:spPr/>
      <dgm:t>
        <a:bodyPr/>
        <a:lstStyle/>
        <a:p>
          <a:r>
            <a:rPr lang="ru-RU" dirty="0" smtClean="0"/>
            <a:t>Долгосрочное планирование и международные обязательства</a:t>
          </a:r>
          <a:endParaRPr lang="ru-RU" dirty="0"/>
        </a:p>
      </dgm:t>
    </dgm:pt>
    <dgm:pt modelId="{9967ED28-A87E-42E6-83DB-2FE948CF42CC}" type="parTrans" cxnId="{C055454D-7E00-4860-B5C2-3CA8B503F721}">
      <dgm:prSet/>
      <dgm:spPr/>
      <dgm:t>
        <a:bodyPr/>
        <a:lstStyle/>
        <a:p>
          <a:endParaRPr lang="ru-RU"/>
        </a:p>
      </dgm:t>
    </dgm:pt>
    <dgm:pt modelId="{C4D3B630-9EFB-45DA-82C0-D16B7B3074C7}" type="sibTrans" cxnId="{C055454D-7E00-4860-B5C2-3CA8B503F721}">
      <dgm:prSet/>
      <dgm:spPr/>
      <dgm:t>
        <a:bodyPr/>
        <a:lstStyle/>
        <a:p>
          <a:endParaRPr lang="ru-RU"/>
        </a:p>
      </dgm:t>
    </dgm:pt>
    <dgm:pt modelId="{83E1B252-5572-4ED1-80EA-069358BB8685}">
      <dgm:prSet phldrT="[Текст]"/>
      <dgm:spPr/>
      <dgm:t>
        <a:bodyPr/>
        <a:lstStyle/>
        <a:p>
          <a:r>
            <a:rPr lang="ru-RU" dirty="0" smtClean="0"/>
            <a:t>Нормативно-правовая база  и оптимизация ресурсов</a:t>
          </a:r>
          <a:endParaRPr lang="ru-RU" dirty="0"/>
        </a:p>
      </dgm:t>
    </dgm:pt>
    <dgm:pt modelId="{10CC88A2-87CC-45A3-BEA3-2880BEDAD2EB}" type="parTrans" cxnId="{5079E522-309C-4447-B177-C3B2C837ECF3}">
      <dgm:prSet/>
      <dgm:spPr/>
      <dgm:t>
        <a:bodyPr/>
        <a:lstStyle/>
        <a:p>
          <a:endParaRPr lang="ru-RU"/>
        </a:p>
      </dgm:t>
    </dgm:pt>
    <dgm:pt modelId="{D5DC8B51-13B6-4CF8-9FBA-22EF89400A7D}" type="sibTrans" cxnId="{5079E522-309C-4447-B177-C3B2C837ECF3}">
      <dgm:prSet/>
      <dgm:spPr/>
      <dgm:t>
        <a:bodyPr/>
        <a:lstStyle/>
        <a:p>
          <a:endParaRPr lang="ru-RU"/>
        </a:p>
      </dgm:t>
    </dgm:pt>
    <dgm:pt modelId="{F13615F3-9FF1-4160-8237-46F8BE7BDDE7}">
      <dgm:prSet phldrT="[Текст]"/>
      <dgm:spPr/>
      <dgm:t>
        <a:bodyPr/>
        <a:lstStyle/>
        <a:p>
          <a:r>
            <a:rPr lang="ru-RU" dirty="0" smtClean="0"/>
            <a:t>Научно-методическое и технологическое обеспечение</a:t>
          </a:r>
          <a:endParaRPr lang="ru-RU" dirty="0"/>
        </a:p>
      </dgm:t>
    </dgm:pt>
    <dgm:pt modelId="{4DB9E886-B2EC-416C-8C31-3ED1460C4FDF}" type="parTrans" cxnId="{7C5FBE0E-F66B-4458-A502-477B16D5F403}">
      <dgm:prSet/>
      <dgm:spPr/>
      <dgm:t>
        <a:bodyPr/>
        <a:lstStyle/>
        <a:p>
          <a:endParaRPr lang="ru-RU"/>
        </a:p>
      </dgm:t>
    </dgm:pt>
    <dgm:pt modelId="{3C45DA88-6C9E-4D6B-BAEE-0974BC87BC9A}" type="sibTrans" cxnId="{7C5FBE0E-F66B-4458-A502-477B16D5F403}">
      <dgm:prSet/>
      <dgm:spPr/>
      <dgm:t>
        <a:bodyPr/>
        <a:lstStyle/>
        <a:p>
          <a:endParaRPr lang="ru-RU"/>
        </a:p>
      </dgm:t>
    </dgm:pt>
    <dgm:pt modelId="{529531C3-2E19-40AB-9D4E-44AC17A54738}">
      <dgm:prSet phldrT="[Текст]"/>
      <dgm:spPr/>
      <dgm:t>
        <a:bodyPr/>
        <a:lstStyle/>
        <a:p>
          <a:r>
            <a:rPr lang="ru-RU" dirty="0" smtClean="0"/>
            <a:t>Совершенствование информационного обеспечения</a:t>
          </a:r>
          <a:endParaRPr lang="ru-RU" dirty="0"/>
        </a:p>
      </dgm:t>
    </dgm:pt>
    <dgm:pt modelId="{4CF23D1F-F9AF-4F2B-942E-5F41EC978A2D}" type="parTrans" cxnId="{71880479-C132-4FC4-9C73-0A503CA53428}">
      <dgm:prSet/>
      <dgm:spPr/>
      <dgm:t>
        <a:bodyPr/>
        <a:lstStyle/>
        <a:p>
          <a:endParaRPr lang="ru-RU"/>
        </a:p>
      </dgm:t>
    </dgm:pt>
    <dgm:pt modelId="{5E592873-FA37-459B-8221-68796EB6F408}" type="sibTrans" cxnId="{71880479-C132-4FC4-9C73-0A503CA53428}">
      <dgm:prSet/>
      <dgm:spPr/>
      <dgm:t>
        <a:bodyPr/>
        <a:lstStyle/>
        <a:p>
          <a:endParaRPr lang="ru-RU"/>
        </a:p>
      </dgm:t>
    </dgm:pt>
    <dgm:pt modelId="{BC60C079-4E36-4FCF-9D01-19A3728863FF}" type="pres">
      <dgm:prSet presAssocID="{5752ACCF-2E7F-436F-A747-F8E4E12630F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7807D-4471-4AAA-99C3-B69CB0EEF6F6}" type="pres">
      <dgm:prSet presAssocID="{5752ACCF-2E7F-436F-A747-F8E4E12630F2}" presName="comp1" presStyleCnt="0"/>
      <dgm:spPr/>
    </dgm:pt>
    <dgm:pt modelId="{DF86E8A3-6F6F-45B2-93DC-CA84BF6CA23E}" type="pres">
      <dgm:prSet presAssocID="{5752ACCF-2E7F-436F-A747-F8E4E12630F2}" presName="circle1" presStyleLbl="node1" presStyleIdx="0" presStyleCnt="4"/>
      <dgm:spPr/>
      <dgm:t>
        <a:bodyPr/>
        <a:lstStyle/>
        <a:p>
          <a:endParaRPr lang="ru-RU"/>
        </a:p>
      </dgm:t>
    </dgm:pt>
    <dgm:pt modelId="{8D46C9D3-589A-4AE0-8F66-3D9349A9BD72}" type="pres">
      <dgm:prSet presAssocID="{5752ACCF-2E7F-436F-A747-F8E4E12630F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9CE3-8116-4C56-9CE0-DDCA38CC1052}" type="pres">
      <dgm:prSet presAssocID="{5752ACCF-2E7F-436F-A747-F8E4E12630F2}" presName="comp2" presStyleCnt="0"/>
      <dgm:spPr/>
    </dgm:pt>
    <dgm:pt modelId="{6CF672BB-446F-479F-AD67-1A9D6EF9D54D}" type="pres">
      <dgm:prSet presAssocID="{5752ACCF-2E7F-436F-A747-F8E4E12630F2}" presName="circle2" presStyleLbl="node1" presStyleIdx="1" presStyleCnt="4"/>
      <dgm:spPr/>
      <dgm:t>
        <a:bodyPr/>
        <a:lstStyle/>
        <a:p>
          <a:endParaRPr lang="ru-RU"/>
        </a:p>
      </dgm:t>
    </dgm:pt>
    <dgm:pt modelId="{E30E72C3-6ABD-44C8-AD21-B47E569BFA22}" type="pres">
      <dgm:prSet presAssocID="{5752ACCF-2E7F-436F-A747-F8E4E12630F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0F064-BCE6-4CE4-8C64-9269DB57AE7A}" type="pres">
      <dgm:prSet presAssocID="{5752ACCF-2E7F-436F-A747-F8E4E12630F2}" presName="comp3" presStyleCnt="0"/>
      <dgm:spPr/>
    </dgm:pt>
    <dgm:pt modelId="{8353D498-1011-4C76-B61E-942F344D53E7}" type="pres">
      <dgm:prSet presAssocID="{5752ACCF-2E7F-436F-A747-F8E4E12630F2}" presName="circle3" presStyleLbl="node1" presStyleIdx="2" presStyleCnt="4"/>
      <dgm:spPr/>
      <dgm:t>
        <a:bodyPr/>
        <a:lstStyle/>
        <a:p>
          <a:endParaRPr lang="ru-RU"/>
        </a:p>
      </dgm:t>
    </dgm:pt>
    <dgm:pt modelId="{AE122704-0314-4CFB-A4FC-79CAC1B2FE11}" type="pres">
      <dgm:prSet presAssocID="{5752ACCF-2E7F-436F-A747-F8E4E12630F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DA1DB-B970-4803-B287-AD08CCD1D407}" type="pres">
      <dgm:prSet presAssocID="{5752ACCF-2E7F-436F-A747-F8E4E12630F2}" presName="comp4" presStyleCnt="0"/>
      <dgm:spPr/>
    </dgm:pt>
    <dgm:pt modelId="{909514EB-42DF-40F2-99C0-85912E61803F}" type="pres">
      <dgm:prSet presAssocID="{5752ACCF-2E7F-436F-A747-F8E4E12630F2}" presName="circle4" presStyleLbl="node1" presStyleIdx="3" presStyleCnt="4"/>
      <dgm:spPr/>
      <dgm:t>
        <a:bodyPr/>
        <a:lstStyle/>
        <a:p>
          <a:endParaRPr lang="ru-RU"/>
        </a:p>
      </dgm:t>
    </dgm:pt>
    <dgm:pt modelId="{AC350152-848D-44D4-990F-68E7ED706842}" type="pres">
      <dgm:prSet presAssocID="{5752ACCF-2E7F-436F-A747-F8E4E12630F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198F4-A0BB-415E-9B95-4EAC1A31F00E}" type="presOf" srcId="{83E1B252-5572-4ED1-80EA-069358BB8685}" destId="{E30E72C3-6ABD-44C8-AD21-B47E569BFA22}" srcOrd="1" destOrd="0" presId="urn:microsoft.com/office/officeart/2005/8/layout/venn2"/>
    <dgm:cxn modelId="{067B05B0-5823-4663-83AE-76A54AFD8E8D}" type="presOf" srcId="{529531C3-2E19-40AB-9D4E-44AC17A54738}" destId="{AC350152-848D-44D4-990F-68E7ED706842}" srcOrd="1" destOrd="0" presId="urn:microsoft.com/office/officeart/2005/8/layout/venn2"/>
    <dgm:cxn modelId="{8E80447B-5160-457F-A3EC-595FBCEA53CE}" type="presOf" srcId="{83E1B252-5572-4ED1-80EA-069358BB8685}" destId="{6CF672BB-446F-479F-AD67-1A9D6EF9D54D}" srcOrd="0" destOrd="0" presId="urn:microsoft.com/office/officeart/2005/8/layout/venn2"/>
    <dgm:cxn modelId="{82B49D80-806E-4DA5-9971-224C56244495}" type="presOf" srcId="{F13615F3-9FF1-4160-8237-46F8BE7BDDE7}" destId="{AE122704-0314-4CFB-A4FC-79CAC1B2FE11}" srcOrd="1" destOrd="0" presId="urn:microsoft.com/office/officeart/2005/8/layout/venn2"/>
    <dgm:cxn modelId="{D99C92A7-DDD3-4F26-8F5C-BAE8B27D2D80}" type="presOf" srcId="{5752ACCF-2E7F-436F-A747-F8E4E12630F2}" destId="{BC60C079-4E36-4FCF-9D01-19A3728863FF}" srcOrd="0" destOrd="0" presId="urn:microsoft.com/office/officeart/2005/8/layout/venn2"/>
    <dgm:cxn modelId="{7C5FBE0E-F66B-4458-A502-477B16D5F403}" srcId="{5752ACCF-2E7F-436F-A747-F8E4E12630F2}" destId="{F13615F3-9FF1-4160-8237-46F8BE7BDDE7}" srcOrd="2" destOrd="0" parTransId="{4DB9E886-B2EC-416C-8C31-3ED1460C4FDF}" sibTransId="{3C45DA88-6C9E-4D6B-BAEE-0974BC87BC9A}"/>
    <dgm:cxn modelId="{71880479-C132-4FC4-9C73-0A503CA53428}" srcId="{5752ACCF-2E7F-436F-A747-F8E4E12630F2}" destId="{529531C3-2E19-40AB-9D4E-44AC17A54738}" srcOrd="3" destOrd="0" parTransId="{4CF23D1F-F9AF-4F2B-942E-5F41EC978A2D}" sibTransId="{5E592873-FA37-459B-8221-68796EB6F408}"/>
    <dgm:cxn modelId="{D41A6A37-54C4-4247-8887-546588ACF1AD}" type="presOf" srcId="{F13615F3-9FF1-4160-8237-46F8BE7BDDE7}" destId="{8353D498-1011-4C76-B61E-942F344D53E7}" srcOrd="0" destOrd="0" presId="urn:microsoft.com/office/officeart/2005/8/layout/venn2"/>
    <dgm:cxn modelId="{5079E522-309C-4447-B177-C3B2C837ECF3}" srcId="{5752ACCF-2E7F-436F-A747-F8E4E12630F2}" destId="{83E1B252-5572-4ED1-80EA-069358BB8685}" srcOrd="1" destOrd="0" parTransId="{10CC88A2-87CC-45A3-BEA3-2880BEDAD2EB}" sibTransId="{D5DC8B51-13B6-4CF8-9FBA-22EF89400A7D}"/>
    <dgm:cxn modelId="{73F2EB11-1044-42DC-BC92-1E4945B98258}" type="presOf" srcId="{529531C3-2E19-40AB-9D4E-44AC17A54738}" destId="{909514EB-42DF-40F2-99C0-85912E61803F}" srcOrd="0" destOrd="0" presId="urn:microsoft.com/office/officeart/2005/8/layout/venn2"/>
    <dgm:cxn modelId="{2DBD4F5A-6889-437A-8EBD-F5BF725AA4BC}" type="presOf" srcId="{1E138009-4F65-44F6-B152-44E3B229A2A2}" destId="{8D46C9D3-589A-4AE0-8F66-3D9349A9BD72}" srcOrd="1" destOrd="0" presId="urn:microsoft.com/office/officeart/2005/8/layout/venn2"/>
    <dgm:cxn modelId="{C055454D-7E00-4860-B5C2-3CA8B503F721}" srcId="{5752ACCF-2E7F-436F-A747-F8E4E12630F2}" destId="{1E138009-4F65-44F6-B152-44E3B229A2A2}" srcOrd="0" destOrd="0" parTransId="{9967ED28-A87E-42E6-83DB-2FE948CF42CC}" sibTransId="{C4D3B630-9EFB-45DA-82C0-D16B7B3074C7}"/>
    <dgm:cxn modelId="{51CE50EE-07F7-4887-B9CA-16C075DE8791}" type="presOf" srcId="{1E138009-4F65-44F6-B152-44E3B229A2A2}" destId="{DF86E8A3-6F6F-45B2-93DC-CA84BF6CA23E}" srcOrd="0" destOrd="0" presId="urn:microsoft.com/office/officeart/2005/8/layout/venn2"/>
    <dgm:cxn modelId="{F2266C22-EB2F-4ECB-B4BD-BCE12F3B92C8}" type="presParOf" srcId="{BC60C079-4E36-4FCF-9D01-19A3728863FF}" destId="{D527807D-4471-4AAA-99C3-B69CB0EEF6F6}" srcOrd="0" destOrd="0" presId="urn:microsoft.com/office/officeart/2005/8/layout/venn2"/>
    <dgm:cxn modelId="{008BC04A-3D31-40DB-A2F6-A83961A47DDD}" type="presParOf" srcId="{D527807D-4471-4AAA-99C3-B69CB0EEF6F6}" destId="{DF86E8A3-6F6F-45B2-93DC-CA84BF6CA23E}" srcOrd="0" destOrd="0" presId="urn:microsoft.com/office/officeart/2005/8/layout/venn2"/>
    <dgm:cxn modelId="{FEC67832-3B71-40B6-95E7-94A217618B2E}" type="presParOf" srcId="{D527807D-4471-4AAA-99C3-B69CB0EEF6F6}" destId="{8D46C9D3-589A-4AE0-8F66-3D9349A9BD72}" srcOrd="1" destOrd="0" presId="urn:microsoft.com/office/officeart/2005/8/layout/venn2"/>
    <dgm:cxn modelId="{4393BAA1-07D2-4E8B-8F9E-84769EA768B2}" type="presParOf" srcId="{BC60C079-4E36-4FCF-9D01-19A3728863FF}" destId="{ED2B9CE3-8116-4C56-9CE0-DDCA38CC1052}" srcOrd="1" destOrd="0" presId="urn:microsoft.com/office/officeart/2005/8/layout/venn2"/>
    <dgm:cxn modelId="{5458A5F1-E36B-4574-AA4B-9A27FEAE9444}" type="presParOf" srcId="{ED2B9CE3-8116-4C56-9CE0-DDCA38CC1052}" destId="{6CF672BB-446F-479F-AD67-1A9D6EF9D54D}" srcOrd="0" destOrd="0" presId="urn:microsoft.com/office/officeart/2005/8/layout/venn2"/>
    <dgm:cxn modelId="{D988B1A3-7D4D-4E40-8BA9-2B3E6B0F15C5}" type="presParOf" srcId="{ED2B9CE3-8116-4C56-9CE0-DDCA38CC1052}" destId="{E30E72C3-6ABD-44C8-AD21-B47E569BFA22}" srcOrd="1" destOrd="0" presId="urn:microsoft.com/office/officeart/2005/8/layout/venn2"/>
    <dgm:cxn modelId="{CFDE96D3-5FA5-42AC-ADD3-03E820A5458C}" type="presParOf" srcId="{BC60C079-4E36-4FCF-9D01-19A3728863FF}" destId="{C920F064-BCE6-4CE4-8C64-9269DB57AE7A}" srcOrd="2" destOrd="0" presId="urn:microsoft.com/office/officeart/2005/8/layout/venn2"/>
    <dgm:cxn modelId="{E0AC02EB-331F-4D92-BAF1-20C852884537}" type="presParOf" srcId="{C920F064-BCE6-4CE4-8C64-9269DB57AE7A}" destId="{8353D498-1011-4C76-B61E-942F344D53E7}" srcOrd="0" destOrd="0" presId="urn:microsoft.com/office/officeart/2005/8/layout/venn2"/>
    <dgm:cxn modelId="{FFD0FAC6-FF32-4299-A346-BD6CC78F1E7C}" type="presParOf" srcId="{C920F064-BCE6-4CE4-8C64-9269DB57AE7A}" destId="{AE122704-0314-4CFB-A4FC-79CAC1B2FE11}" srcOrd="1" destOrd="0" presId="urn:microsoft.com/office/officeart/2005/8/layout/venn2"/>
    <dgm:cxn modelId="{A96D4973-ADC1-4954-8AB9-A81F52D83206}" type="presParOf" srcId="{BC60C079-4E36-4FCF-9D01-19A3728863FF}" destId="{A2BDA1DB-B970-4803-B287-AD08CCD1D407}" srcOrd="3" destOrd="0" presId="urn:microsoft.com/office/officeart/2005/8/layout/venn2"/>
    <dgm:cxn modelId="{7CB54308-3786-468F-A6EE-625925C5B71C}" type="presParOf" srcId="{A2BDA1DB-B970-4803-B287-AD08CCD1D407}" destId="{909514EB-42DF-40F2-99C0-85912E61803F}" srcOrd="0" destOrd="0" presId="urn:microsoft.com/office/officeart/2005/8/layout/venn2"/>
    <dgm:cxn modelId="{ED5D40AC-ED59-425D-9EC3-D219639D1014}" type="presParOf" srcId="{A2BDA1DB-B970-4803-B287-AD08CCD1D407}" destId="{AC350152-848D-44D4-990F-68E7ED7068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E8A3-6F6F-45B2-93DC-CA84BF6CA23E}">
      <dsp:nvSpPr>
        <dsp:cNvPr id="0" name=""/>
        <dsp:cNvSpPr/>
      </dsp:nvSpPr>
      <dsp:spPr>
        <a:xfrm>
          <a:off x="1364493" y="0"/>
          <a:ext cx="5500613" cy="55006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Долгосрочное планирование и международные обязательства</a:t>
          </a:r>
          <a:endParaRPr lang="ru-RU" sz="1100" kern="1200" dirty="0"/>
        </a:p>
      </dsp:txBody>
      <dsp:txXfrm>
        <a:off x="3345814" y="275030"/>
        <a:ext cx="1537971" cy="825091"/>
      </dsp:txXfrm>
    </dsp:sp>
    <dsp:sp modelId="{6CF672BB-446F-479F-AD67-1A9D6EF9D54D}">
      <dsp:nvSpPr>
        <dsp:cNvPr id="0" name=""/>
        <dsp:cNvSpPr/>
      </dsp:nvSpPr>
      <dsp:spPr>
        <a:xfrm>
          <a:off x="1914554" y="1100122"/>
          <a:ext cx="4400490" cy="4400490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Нормативно-правовая база  и оптимизация ресурсов</a:t>
          </a:r>
          <a:endParaRPr lang="ru-RU" sz="1100" kern="1200" dirty="0"/>
        </a:p>
      </dsp:txBody>
      <dsp:txXfrm>
        <a:off x="3345814" y="1364152"/>
        <a:ext cx="1537971" cy="792088"/>
      </dsp:txXfrm>
    </dsp:sp>
    <dsp:sp modelId="{8353D498-1011-4C76-B61E-942F344D53E7}">
      <dsp:nvSpPr>
        <dsp:cNvPr id="0" name=""/>
        <dsp:cNvSpPr/>
      </dsp:nvSpPr>
      <dsp:spPr>
        <a:xfrm>
          <a:off x="2464616" y="2200245"/>
          <a:ext cx="3300367" cy="3300367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Научно-методическое и технологическое обеспечение</a:t>
          </a:r>
          <a:endParaRPr lang="ru-RU" sz="1100" kern="1200" dirty="0"/>
        </a:p>
      </dsp:txBody>
      <dsp:txXfrm>
        <a:off x="3345814" y="2447772"/>
        <a:ext cx="1537971" cy="742582"/>
      </dsp:txXfrm>
    </dsp:sp>
    <dsp:sp modelId="{909514EB-42DF-40F2-99C0-85912E61803F}">
      <dsp:nvSpPr>
        <dsp:cNvPr id="0" name=""/>
        <dsp:cNvSpPr/>
      </dsp:nvSpPr>
      <dsp:spPr>
        <a:xfrm>
          <a:off x="3014677" y="3300367"/>
          <a:ext cx="2200245" cy="2200245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Совершенствование информационного обеспечения</a:t>
          </a:r>
          <a:endParaRPr lang="ru-RU" sz="1100" kern="1200" dirty="0"/>
        </a:p>
      </dsp:txBody>
      <dsp:txXfrm>
        <a:off x="3336895" y="3850429"/>
        <a:ext cx="1555808" cy="110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66F397-3BCF-4F7C-8E4F-5F8C46B33644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36CA13-FB33-4FEA-971E-4A49E562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Международная научно-практическая конференция с участием государств-участников СНГ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60848"/>
            <a:ext cx="6599086" cy="3797044"/>
          </a:xfrm>
        </p:spPr>
        <p:txBody>
          <a:bodyPr>
            <a:normAutofit fontScale="25000" lnSpcReduction="20000"/>
          </a:bodyPr>
          <a:lstStyle/>
          <a:p>
            <a:endParaRPr lang="ru-RU" sz="11000" b="1" dirty="0" smtClean="0"/>
          </a:p>
          <a:p>
            <a:r>
              <a:rPr lang="ru-RU" sz="11200" dirty="0" smtClean="0"/>
              <a:t>«Современные тенденции в развитии системы мониторинга окружающей среды для обеспечения экологической безопасности и охраны окружающей среды»</a:t>
            </a:r>
            <a:endParaRPr lang="ru-RU" sz="11200" b="1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5500" dirty="0" smtClean="0"/>
              <a:t>Герменчук Мария Григорьевна, к.т.н., </a:t>
            </a:r>
          </a:p>
          <a:p>
            <a:r>
              <a:rPr lang="ru-RU" sz="5500" dirty="0" smtClean="0"/>
              <a:t>Заместитель директора по научной работе </a:t>
            </a:r>
          </a:p>
          <a:p>
            <a:r>
              <a:rPr lang="ru-RU" sz="5500" dirty="0" smtClean="0"/>
              <a:t>РУП «</a:t>
            </a:r>
            <a:r>
              <a:rPr lang="ru-RU" sz="5500" dirty="0" err="1" smtClean="0"/>
              <a:t>БелНИЦ</a:t>
            </a:r>
            <a:r>
              <a:rPr lang="ru-RU" sz="5500" dirty="0" smtClean="0"/>
              <a:t> «Экология»</a:t>
            </a:r>
          </a:p>
          <a:p>
            <a:r>
              <a:rPr lang="ru-RU" sz="5500" dirty="0" smtClean="0"/>
              <a:t>Министерства природных ресурсов </a:t>
            </a:r>
          </a:p>
          <a:p>
            <a:r>
              <a:rPr lang="ru-RU" sz="5500" dirty="0" smtClean="0"/>
              <a:t>и охраны окружающей среды Республики Беларусь </a:t>
            </a:r>
          </a:p>
          <a:p>
            <a:r>
              <a:rPr lang="ru-RU" sz="5500" dirty="0" smtClean="0"/>
              <a:t>г.Минск</a:t>
            </a:r>
          </a:p>
          <a:p>
            <a:r>
              <a:rPr lang="ru-RU" sz="5500" dirty="0" smtClean="0"/>
              <a:t>15  мая 2013 г.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 l="14058" t="14687" r="14058" b="13586"/>
          <a:stretch>
            <a:fillRect/>
          </a:stretch>
        </p:blipFill>
        <p:spPr bwMode="auto">
          <a:xfrm>
            <a:off x="251520" y="3861048"/>
            <a:ext cx="2051720" cy="20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этом:</a:t>
            </a:r>
          </a:p>
          <a:p>
            <a:r>
              <a:rPr lang="ru-RU" dirty="0" smtClean="0"/>
              <a:t> оценка текущего состояния среды является основой для принятия оперативных решений в области природопользования;</a:t>
            </a:r>
          </a:p>
          <a:p>
            <a:r>
              <a:rPr lang="ru-RU" dirty="0" smtClean="0"/>
              <a:t>прогноз – для принятия долговременных решений.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Основные принципы формирования системы экологического мониторинга окружающей 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Комплексность,</a:t>
            </a:r>
          </a:p>
          <a:p>
            <a:r>
              <a:rPr lang="ru-RU" dirty="0" smtClean="0"/>
              <a:t> Систематичность, </a:t>
            </a:r>
          </a:p>
          <a:p>
            <a:r>
              <a:rPr lang="ru-RU" dirty="0" smtClean="0"/>
              <a:t>Адекватность существующим угрозам и рискам,</a:t>
            </a:r>
          </a:p>
          <a:p>
            <a:r>
              <a:rPr lang="ru-RU" dirty="0" smtClean="0"/>
              <a:t>Адекватность потребностям различных информационных групп,</a:t>
            </a:r>
          </a:p>
          <a:p>
            <a:r>
              <a:rPr lang="ru-RU" dirty="0" err="1" smtClean="0"/>
              <a:t>Унифицированность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требования к структуре системы мониторинга окружающей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Структура системы экологического мониторинга состоит из четырех основных блоков: </a:t>
            </a:r>
          </a:p>
          <a:p>
            <a:r>
              <a:rPr lang="ru-RU" dirty="0" smtClean="0"/>
              <a:t>система наблюдений (+);</a:t>
            </a:r>
          </a:p>
          <a:p>
            <a:r>
              <a:rPr lang="ru-RU" dirty="0" smtClean="0"/>
              <a:t>базы данных (+), </a:t>
            </a:r>
          </a:p>
          <a:p>
            <a:r>
              <a:rPr lang="ru-RU" dirty="0" smtClean="0"/>
              <a:t>аналитический блок (+ \ -), </a:t>
            </a:r>
          </a:p>
          <a:p>
            <a:r>
              <a:rPr lang="ru-RU" dirty="0" smtClean="0"/>
              <a:t>информационный блок (+ \ -); </a:t>
            </a:r>
          </a:p>
          <a:p>
            <a:r>
              <a:rPr lang="ru-RU" dirty="0" smtClean="0"/>
              <a:t>блок управления экологической ситуацией (-).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Мониторинг окружающей среды и требования к его модернизации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90169"/>
              </p:ext>
            </p:extLst>
          </p:nvPr>
        </p:nvGraphicFramePr>
        <p:xfrm>
          <a:off x="539552" y="1412776"/>
          <a:ext cx="842493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232248"/>
                <a:gridCol w="2592288"/>
              </a:tblGrid>
              <a:tr h="408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Технологический уклад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Технологии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Соответствие  видов мониторинга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Перспективы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V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Вычислительная, оптико-волоконной техника, программное обеспечение, телекоммуникации,</a:t>
                      </a:r>
                    </a:p>
                    <a:p>
                      <a:r>
                        <a:rPr lang="ru-RU" sz="1600" dirty="0" smtClean="0"/>
                        <a:t>космическая техника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Атмосферного воздуха;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Поверхностных вод;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Радиационный;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Геофизический;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Локальный;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Лесов;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Земель;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Озонового слоя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VI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Глобальные информационные сети.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Атмосферного воздуха;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Поверхностных вод;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Радиационный;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Геофизический;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Локальный;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Лесов;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Земель;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Озонового</a:t>
                      </a:r>
                      <a:r>
                        <a:rPr lang="ru-RU" sz="1600" baseline="0" dirty="0" smtClean="0"/>
                        <a:t> слоя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56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Цели и задачи изучения и оценки </a:t>
            </a:r>
            <a:r>
              <a:rPr lang="ru-RU" sz="3200" dirty="0" smtClean="0"/>
              <a:t>состояния и загрязнения  окружающей среды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Наиболее распространенным </a:t>
            </a:r>
            <a:r>
              <a:rPr lang="ru-RU" b="1" u="sng" dirty="0"/>
              <a:t>«прагматичным» </a:t>
            </a:r>
            <a:r>
              <a:rPr lang="ru-RU" b="1" dirty="0"/>
              <a:t>подходом</a:t>
            </a:r>
            <a:r>
              <a:rPr lang="ru-RU" dirty="0"/>
              <a:t>, сформированным в рамках решения задачи обеспечения </a:t>
            </a:r>
            <a:r>
              <a:rPr lang="ru-RU" dirty="0" smtClean="0"/>
              <a:t>экологической безопасности, </a:t>
            </a:r>
            <a:r>
              <a:rPr lang="ru-RU" dirty="0"/>
              <a:t>является оценка </a:t>
            </a:r>
            <a:r>
              <a:rPr lang="ru-RU" dirty="0" smtClean="0"/>
              <a:t>экологической </a:t>
            </a:r>
            <a:r>
              <a:rPr lang="ru-RU" dirty="0"/>
              <a:t>обстановки для изучения путей формирования </a:t>
            </a:r>
            <a:r>
              <a:rPr lang="ru-RU" dirty="0" smtClean="0"/>
              <a:t>загрязнения и миграции загрязнения </a:t>
            </a:r>
            <a:r>
              <a:rPr lang="ru-RU" i="1" dirty="0" smtClean="0"/>
              <a:t>(</a:t>
            </a:r>
            <a:r>
              <a:rPr lang="ru-RU" i="1" dirty="0" err="1" smtClean="0"/>
              <a:t>migration</a:t>
            </a:r>
            <a:r>
              <a:rPr lang="ru-RU" i="1" dirty="0"/>
              <a:t>)</a:t>
            </a:r>
            <a:r>
              <a:rPr lang="ru-RU" dirty="0"/>
              <a:t> </a:t>
            </a:r>
            <a:r>
              <a:rPr lang="ru-RU" dirty="0" smtClean="0"/>
              <a:t>в отдельных средах </a:t>
            </a:r>
            <a:r>
              <a:rPr lang="ru-RU" dirty="0"/>
              <a:t>окружающей </a:t>
            </a:r>
            <a:r>
              <a:rPr lang="ru-RU" dirty="0" smtClean="0"/>
              <a:t>среды.</a:t>
            </a:r>
            <a:endParaRPr lang="ru-RU" dirty="0"/>
          </a:p>
          <a:p>
            <a:r>
              <a:rPr lang="ru-RU" dirty="0"/>
              <a:t>Другим, более широким, однако менее применяемым подходом, является изучение поведения </a:t>
            </a:r>
            <a:r>
              <a:rPr lang="ru-RU" dirty="0" smtClean="0"/>
              <a:t>загрязнителей </a:t>
            </a:r>
            <a:r>
              <a:rPr lang="ru-RU" dirty="0"/>
              <a:t>как участников геохимического трансфера элементов в биосфере. Такой взгляд на проблему позволяет решать задачи обеспечения </a:t>
            </a:r>
            <a:r>
              <a:rPr lang="ru-RU" dirty="0" smtClean="0"/>
              <a:t>экологической </a:t>
            </a:r>
            <a:r>
              <a:rPr lang="ru-RU" dirty="0"/>
              <a:t>безопасности не только населения, но и уязвимых объектов окружающей среды, т.е. обеспечивает </a:t>
            </a:r>
            <a:r>
              <a:rPr lang="ru-RU" b="1" u="sng" dirty="0"/>
              <a:t>комплексный биосферный подход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41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Современная парадигма </a:t>
            </a:r>
            <a:r>
              <a:rPr lang="ru-RU" sz="2800" dirty="0" smtClean="0"/>
              <a:t>мониторинга окружающей среды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Механизм </a:t>
            </a:r>
            <a:r>
              <a:rPr lang="ru-RU" dirty="0" smtClean="0"/>
              <a:t>загрязнения  (радиоактивного,  химического, теплового, шумового, электромагнитного и т.д.) ,окружающей </a:t>
            </a:r>
            <a:r>
              <a:rPr lang="ru-RU" dirty="0"/>
              <a:t>среды описывается с точки зрения естественных и антропогенных процессов, происходящих в биосфере, что позволяет оценивать и прогнозировать загрязнение как биосферы в целом, так и ее отдельных объектов, том числе, и </a:t>
            </a:r>
            <a:r>
              <a:rPr lang="ru-RU" dirty="0" smtClean="0"/>
              <a:t>человека.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65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Цель применения современной парадигмы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Таким образом, обеспечивается </a:t>
            </a:r>
            <a:r>
              <a:rPr lang="ru-RU" b="1" dirty="0" smtClean="0"/>
              <a:t>экологическая </a:t>
            </a:r>
            <a:r>
              <a:rPr lang="ru-RU" b="1" dirty="0"/>
              <a:t>безопасность </a:t>
            </a:r>
            <a:r>
              <a:rPr lang="ru-RU" dirty="0"/>
              <a:t>не только </a:t>
            </a:r>
            <a:r>
              <a:rPr lang="ru-RU" b="1" dirty="0"/>
              <a:t>населения</a:t>
            </a:r>
            <a:r>
              <a:rPr lang="ru-RU" dirty="0"/>
              <a:t>, но и </a:t>
            </a:r>
            <a:r>
              <a:rPr lang="ru-RU" b="1" dirty="0"/>
              <a:t>окружающей среды</a:t>
            </a:r>
            <a:r>
              <a:rPr lang="ru-RU" dirty="0"/>
              <a:t>, что соответствует реализации </a:t>
            </a:r>
            <a:r>
              <a:rPr lang="ru-RU" b="1" u="sng" dirty="0"/>
              <a:t>комплексного биосферного подхода</a:t>
            </a:r>
            <a:r>
              <a:rPr lang="ru-RU" dirty="0"/>
              <a:t>. Следует обратить внимание, что такой подход предполагает, в том числе, что каждый из резервуаров биосферы может рассматриваться не только как объект, испытывающий воздействие </a:t>
            </a:r>
            <a:r>
              <a:rPr lang="ru-RU" dirty="0" smtClean="0"/>
              <a:t>загрязнения</a:t>
            </a:r>
            <a:r>
              <a:rPr lang="ru-RU" dirty="0"/>
              <a:t>, но и как источник такого воздействия.</a:t>
            </a:r>
          </a:p>
          <a:p>
            <a:r>
              <a:rPr lang="ru-RU" dirty="0"/>
              <a:t>Такой подход позволяет сформировать научно обоснованное решение сразу двух проблем: </a:t>
            </a:r>
            <a:r>
              <a:rPr lang="ru-RU" b="1" u="sng" dirty="0"/>
              <a:t>обеспечения </a:t>
            </a:r>
            <a:r>
              <a:rPr lang="ru-RU" b="1" u="sng" dirty="0" smtClean="0"/>
              <a:t>экологической  </a:t>
            </a:r>
            <a:r>
              <a:rPr lang="ru-RU" b="1" u="sng" dirty="0"/>
              <a:t>безопасности человека и наиболее уязвимых объектов окружающей среды</a:t>
            </a:r>
            <a:r>
              <a:rPr lang="ru-RU" dirty="0"/>
              <a:t>, что является одной из задач обеспечения </a:t>
            </a:r>
            <a:r>
              <a:rPr lang="ru-RU" dirty="0" smtClean="0"/>
              <a:t>экологической, в т.ч. радиационной </a:t>
            </a:r>
            <a:r>
              <a:rPr lang="ru-RU" dirty="0"/>
              <a:t>защиты.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9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Тенденции в </a:t>
            </a:r>
            <a:r>
              <a:rPr lang="ru-RU" sz="2800" dirty="0" err="1" smtClean="0"/>
              <a:t>эклогическом</a:t>
            </a:r>
            <a:r>
              <a:rPr lang="ru-RU" sz="2800" dirty="0" smtClean="0"/>
              <a:t> мониторинге: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550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2108" y="1600200"/>
            <a:ext cx="317978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628800"/>
            <a:ext cx="496855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711" y="1124744"/>
            <a:ext cx="8229600" cy="85496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Того, кто не задумывается о далеких трудностях, непременно поджидают близкие неприятности.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Конфуций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07904" y="1844824"/>
            <a:ext cx="5122912" cy="439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Мониторинг окружающей  среды: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    зачем </a:t>
            </a:r>
            <a:r>
              <a:rPr lang="ru-RU" dirty="0" smtClean="0"/>
              <a:t> </a:t>
            </a:r>
            <a:r>
              <a:rPr lang="ru-RU" sz="3200" dirty="0" smtClean="0"/>
              <a:t>и</a:t>
            </a:r>
            <a:r>
              <a:rPr lang="ru-RU" dirty="0" smtClean="0"/>
              <a:t>   </a:t>
            </a:r>
            <a:r>
              <a:rPr lang="ru-RU" sz="4000" dirty="0" smtClean="0"/>
              <a:t>кому </a:t>
            </a:r>
          </a:p>
          <a:p>
            <a:pPr algn="ctr">
              <a:buNone/>
            </a:pPr>
            <a:r>
              <a:rPr lang="ru-RU" sz="4400" dirty="0" smtClean="0"/>
              <a:t>       это нужно ?</a:t>
            </a:r>
            <a:endParaRPr lang="ru-RU" sz="4400" dirty="0"/>
          </a:p>
        </p:txBody>
      </p:sp>
      <p:pic>
        <p:nvPicPr>
          <p:cNvPr id="25602" name="Picture 2" descr="http://shkolazhizni.ru/img/content/i108/108735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492896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НСМОС</a:t>
            </a:r>
            <a:r>
              <a:rPr lang="ru-RU" dirty="0" smtClean="0"/>
              <a:t> Республики Беларусь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НСМОС</a:t>
            </a:r>
            <a:r>
              <a:rPr lang="ru-RU" dirty="0" smtClean="0"/>
              <a:t>     объединяет     11     организационно     самостоятельных,     но  функционирующих  на  общих  принципах  видов  мониторинга  и  базируется  на  упорядоченной  системе  сбора,  обработки,  анализа  и  оценки  информации,  получаемой на научно обоснованной сети, насчитывающей более 4000 пунктов  наблюдений,  включенных  в  Государственный  реестр  пунктов  наблюдений  </a:t>
            </a:r>
            <a:r>
              <a:rPr lang="ru-RU" dirty="0" err="1" smtClean="0"/>
              <a:t>НСМОС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Обеспечение  непрерывного  функционирования  Национальной  системы  мониторинга  окружающей  среды  определено  в  Законе  Республики  Беларусь  от 26.11.1992 г. №1982-XII «Об охране окружающей среды» в редакции Закона  от  17.07.2002  г.  №  126-3  и  является  одним  из  приоритетных  направлений  государственной  политики  Республики  Беларусь  в  природоохранной  сфере. </a:t>
            </a:r>
          </a:p>
          <a:p>
            <a:r>
              <a:rPr lang="ru-RU" dirty="0" smtClean="0"/>
              <a:t>Основные  направления  функционирования  и  развития  системы  мониторинга определены  в  Государственной  программе  развития  Национальной  системы  мониторинга  окружающей  среды   (</a:t>
            </a:r>
            <a:r>
              <a:rPr lang="ru-RU" dirty="0" err="1" smtClean="0"/>
              <a:t>НСМОС</a:t>
            </a:r>
            <a:r>
              <a:rPr lang="ru-RU" dirty="0" smtClean="0"/>
              <a:t>) в  Республике  Беларусь  на  2011-2015  годы,  утвержденной Указом Президента Республики Беларусь от 13 июня 2011 г. № 244.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Оценка социально-политической значимости на примере радиационного мониторинга  (0 –10)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Анализ источников радиационной опасности и схема управления рисками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736304" cy="230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17728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Угрозы и риски радиационной безопасности :</a:t>
            </a:r>
          </a:p>
          <a:p>
            <a:r>
              <a:rPr lang="ru-RU" b="1" dirty="0"/>
              <a:t>внутренние</a:t>
            </a:r>
            <a:r>
              <a:rPr lang="ru-RU" dirty="0"/>
              <a:t> и </a:t>
            </a:r>
            <a:r>
              <a:rPr lang="ru-RU" b="1" dirty="0"/>
              <a:t>внешние, действующие и потенциальные </a:t>
            </a:r>
            <a:r>
              <a:rPr lang="ru-RU" dirty="0"/>
              <a:t>.</a:t>
            </a:r>
          </a:p>
          <a:p>
            <a:r>
              <a:rPr lang="ru-RU" b="1" u="sng" dirty="0"/>
              <a:t>Пути поступления радиоактивного загрязнения в окружающую среду:</a:t>
            </a:r>
          </a:p>
          <a:p>
            <a:r>
              <a:rPr lang="ru-RU" b="1" i="1" dirty="0"/>
              <a:t>систематические и</a:t>
            </a:r>
            <a:r>
              <a:rPr lang="ru-RU" dirty="0"/>
              <a:t> </a:t>
            </a:r>
            <a:r>
              <a:rPr lang="ru-RU" b="1" i="1" dirty="0"/>
              <a:t>разовые.</a:t>
            </a:r>
            <a:endParaRPr lang="ru-RU" b="1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72480"/>
              </p:ext>
            </p:extLst>
          </p:nvPr>
        </p:nvGraphicFramePr>
        <p:xfrm>
          <a:off x="359024" y="3933056"/>
          <a:ext cx="8533456" cy="268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4853"/>
                <a:gridCol w="4518603"/>
              </a:tblGrid>
              <a:tr h="16738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2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Действующие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2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Потенциальные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6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Глобальное («бомбовое») загрязнение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Планируемая к строительству национальная АЭС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8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«Чернобыльское» загрязнение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Строительство хранилищ радиоактивных отходов на промплощадке Игналинской АЭС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8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Фукусимское</a:t>
                      </a:r>
                      <a:r>
                        <a:rPr lang="ru-RU" sz="1200" dirty="0">
                          <a:effectLst/>
                        </a:rPr>
                        <a:t>» загрязнение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Транспортировка радиоактивных материалов через территорию Республики Беларусь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8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Игналинская АЭС, Чернобыльская АЭС, Ровенская АЭС, Смоленская АЭС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Незаконное использование радиоактивных материалов и источников ионизирующего облучения (ИИИ)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Объект «Вектор» на промплощадке Чернобыльской АЭС, хранилища отходов дезактивации, КУП «Экорес» и т.д.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ИИИ, санкционированно перевозимые по территории страны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effectLst/>
                        </a:rPr>
                        <a:t>Источники ионизирующего излучения, используемые в организациях, действующих  на территории страны,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Радиологический терроризм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radiological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terrorism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7386">
                <a:tc gridSpan="2">
                  <a:txBody>
                    <a:bodyPr/>
                    <a:lstStyle/>
                    <a:p>
                      <a:pPr indent="457200" algn="just">
                        <a:lnSpc>
                          <a:spcPct val="112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Утерянные источники ионизирующего облучения (</a:t>
                      </a:r>
                      <a:r>
                        <a:rPr lang="ru-RU" sz="1200" dirty="0" err="1">
                          <a:effectLst/>
                        </a:rPr>
                        <a:t>orphan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source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35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результаты </a:t>
            </a:r>
            <a:br>
              <a:rPr lang="ru-RU" dirty="0" smtClean="0"/>
            </a:br>
            <a:r>
              <a:rPr lang="ru-RU" dirty="0" smtClean="0"/>
              <a:t>за 1986—2011 гг.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1798" y="1600200"/>
            <a:ext cx="602040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результаты </a:t>
            </a:r>
            <a:br>
              <a:rPr lang="ru-RU" dirty="0" smtClean="0"/>
            </a:br>
            <a:r>
              <a:rPr lang="ru-RU" dirty="0" smtClean="0"/>
              <a:t>за 1986—2011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Анализ результатов экологического мониторинга окружающей среды на сегодняшний день показывает, что согласно статье 25 Концепции национальной безопасности, защищенность населения и окружающей среды от техногенных и природных воздействий в целом является приемлемой для нынешнего этапа социально-экономического развития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Республика Беларусь в контексте европейских подходов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Особенностью  оценки  результатов функционирования Национальной системы мониторинга окружающей среды Республики Беларусь: является то, что с 2011 года аналитическая информация по результатам наблюдений представляется с учетом  экологических  показателей,  утвержденных  Приказом  Министерства  природных ресурсов и охраны окружающей среды Республики Беларусь № 377-ОД от  21.12.2009 г. </a:t>
            </a:r>
          </a:p>
          <a:p>
            <a:r>
              <a:rPr lang="ru-RU" dirty="0" smtClean="0"/>
              <a:t>Экологические показатели, вошедшие в перечень,, сформированы с учетом рекомендуемого Комитетом по экологической политике Европейской экономической  комиссии  ООН  набора  и  состава  экологических  показателей.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каждом этапе развития экологического мониторинга необходимо ответить </a:t>
            </a:r>
            <a:br>
              <a:rPr lang="ru-RU" sz="2800" dirty="0" smtClean="0"/>
            </a:br>
            <a:r>
              <a:rPr lang="ru-RU" sz="2800" dirty="0" smtClean="0"/>
              <a:t>на  2 вопроса: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Соответствуют ли современная система целям и задачам этого вида мониторинга и оценить ее адекватность в различных условиях?</a:t>
            </a:r>
          </a:p>
          <a:p>
            <a:r>
              <a:rPr lang="ru-RU" dirty="0" smtClean="0"/>
              <a:t>Какие  из современных тенденций должны  быть выбраны в качестве приоритетов для его  дальнейшего совершенствования?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Ситуация как в стране, так и мире меняется, причем на современном этапе для экологического мониторинга важны не только и столько изменения собственно методов и систем наблюдений за радиоактивным загрязнением окружающей среды, сколько необходимость </a:t>
            </a:r>
            <a:r>
              <a:rPr lang="ru-RU" b="1" u="sng" dirty="0" smtClean="0"/>
              <a:t>своевременного</a:t>
            </a:r>
            <a:r>
              <a:rPr lang="ru-RU" dirty="0" smtClean="0"/>
              <a:t> и адекватного решения двух задач:</a:t>
            </a:r>
          </a:p>
          <a:p>
            <a:pPr lvl="0"/>
            <a:endParaRPr lang="ru-RU" b="1" u="sng" dirty="0" smtClean="0"/>
          </a:p>
          <a:p>
            <a:pPr lvl="0"/>
            <a:r>
              <a:rPr lang="ru-RU" b="1" u="sng" dirty="0" smtClean="0"/>
              <a:t>Обеспечить соответствие</a:t>
            </a:r>
            <a:r>
              <a:rPr lang="ru-RU" dirty="0" smtClean="0"/>
              <a:t> системы экологического мониторинга существующим и потенциальным угрозам экологической безопасности в средне и долгосрочной перспективе;</a:t>
            </a:r>
          </a:p>
          <a:p>
            <a:pPr lvl="0"/>
            <a:r>
              <a:rPr lang="ru-RU" b="1" u="sng" dirty="0" smtClean="0"/>
              <a:t>Обеспечить совершенствование</a:t>
            </a:r>
            <a:r>
              <a:rPr lang="ru-RU" dirty="0" smtClean="0"/>
              <a:t> системы сбора, хранения, обработки, представления и использования результатов экологического мониторинга.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Тенденции в экологическом мониторинге: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Тенденции в экологическом мониторинге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36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Принципы совершенствованию системы экологического мониторинга :</a:t>
            </a:r>
          </a:p>
          <a:p>
            <a:r>
              <a:rPr lang="ru-RU" sz="2200" dirty="0" smtClean="0"/>
              <a:t> </a:t>
            </a:r>
            <a:r>
              <a:rPr lang="ru-RU" sz="2200" b="1" i="1" dirty="0" smtClean="0"/>
              <a:t>принцип долгосрочного планирования и обеспечения информационных потребностей</a:t>
            </a:r>
            <a:r>
              <a:rPr lang="ru-RU" sz="2200" dirty="0" smtClean="0"/>
              <a:t>;</a:t>
            </a:r>
          </a:p>
          <a:p>
            <a:r>
              <a:rPr lang="ru-RU" sz="2200" b="1" i="1" dirty="0" smtClean="0"/>
              <a:t>принцип научно-методического и технологического обеспечения;</a:t>
            </a:r>
          </a:p>
          <a:p>
            <a:r>
              <a:rPr lang="ru-RU" sz="2200" b="1" i="1" dirty="0" smtClean="0"/>
              <a:t>принцип обеспечения нормативного правового нормирования организации и проведения экологического мониторинга;</a:t>
            </a:r>
          </a:p>
          <a:p>
            <a:r>
              <a:rPr lang="ru-RU" sz="2200" b="1" i="1" dirty="0" smtClean="0"/>
              <a:t>принцип оптимального использования имеющихся ресурсов;</a:t>
            </a:r>
          </a:p>
          <a:p>
            <a:r>
              <a:rPr lang="ru-RU" sz="2200" b="1" i="1" dirty="0" smtClean="0"/>
              <a:t>принцип выполнения международных договоров и соответствия международным рекомендациям в области обеспечения экологической безопасности.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Мониторинг и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Меры, направленные на смягчение рисков и уменьшение их степени (далее – управление рисками), «включают в себя разработку и практическую реализацию комплекса оперативных и долговременных мер по предупреждению и нейтрализации рисков, вызовов и угроз национальной безопасности» [</a:t>
            </a:r>
            <a:r>
              <a:rPr lang="ru-RU" b="1" i="1" dirty="0"/>
              <a:t>Концепция национальной безопасности Республики Беларусь</a:t>
            </a:r>
            <a:r>
              <a:rPr lang="ru-RU" dirty="0"/>
              <a:t>].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Мониторинг </a:t>
            </a:r>
            <a:r>
              <a:rPr lang="ru-RU" dirty="0"/>
              <a:t>окружающей среды является одним из ключевых элементов такого комплекса мер в сфере обеспечения </a:t>
            </a:r>
            <a:r>
              <a:rPr lang="ru-RU" dirty="0" smtClean="0"/>
              <a:t> экологической, в т.ч. радиационной </a:t>
            </a:r>
            <a:r>
              <a:rPr lang="ru-RU" dirty="0"/>
              <a:t>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22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7 базовых принципов </a:t>
            </a:r>
            <a:r>
              <a:rPr lang="ru-RU" sz="3200" dirty="0"/>
              <a:t>формирования информационных потребностей программ </a:t>
            </a:r>
            <a:r>
              <a:rPr lang="ru-RU" sz="3200" dirty="0" smtClean="0"/>
              <a:t>экологического </a:t>
            </a:r>
            <a:r>
              <a:rPr lang="ru-RU" sz="3200" dirty="0"/>
              <a:t>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900" b="1" i="1" u="sng" dirty="0"/>
              <a:t>принцип целевой ориентации</a:t>
            </a:r>
            <a:r>
              <a:rPr lang="ru-RU" sz="2900" dirty="0"/>
              <a:t>, который предполагает, что деятельность различных групп должна быть направлена на обеспечение радиационной безопасности и снижение социально-экологической напряженности, обусловленной наличием действующей и/или потенциальной угрозы. При этом естественное стремление постоянного расширения деятельности и систем наблюдений должна ограничиваться обоснованными пределами;</a:t>
            </a:r>
          </a:p>
          <a:p>
            <a:r>
              <a:rPr lang="ru-RU" sz="2900" b="1" i="1" u="sng" dirty="0"/>
              <a:t>принцип системного подхода</a:t>
            </a:r>
            <a:r>
              <a:rPr lang="ru-RU" sz="2900" dirty="0"/>
              <a:t>, при котором информационные потребности должны формировать требования к системе </a:t>
            </a:r>
            <a:r>
              <a:rPr lang="ru-RU" sz="2900" dirty="0" smtClean="0"/>
              <a:t>экологического </a:t>
            </a:r>
            <a:r>
              <a:rPr lang="ru-RU" sz="2900" dirty="0"/>
              <a:t>мониторинга</a:t>
            </a:r>
            <a:r>
              <a:rPr lang="ru-RU" sz="2900" dirty="0" smtClean="0"/>
              <a:t>;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404229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принцип оперативности </a:t>
            </a:r>
            <a:r>
              <a:rPr lang="ru-RU" dirty="0" smtClean="0"/>
              <a:t>для современного, по возможности заблаговременного, представления информации органам государственного управления для обеспечения экологической безопасности, партнерам в рамках выполнения международных конвенций и договоров, а так же СМИ и населению для предотвращения или снижения социально-экологической напряженности в случае чрезвычайной ситуации или ее угрозы;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u="sng" dirty="0" smtClean="0"/>
              <a:t>принцип стандартизации и унификации технического обеспечения, использования новых информационных технологий </a:t>
            </a:r>
            <a:r>
              <a:rPr lang="ru-RU" dirty="0" smtClean="0"/>
              <a:t>для внедрения и использования единой терминологии, обработки и передачи информации, в том числе, использование телевидения, радио, интернета, сотовой связи и т.д.</a:t>
            </a:r>
          </a:p>
          <a:p>
            <a:r>
              <a:rPr lang="ru-RU" b="1" i="1" u="sng" dirty="0" smtClean="0"/>
              <a:t>принцип связи с общественными организациями</a:t>
            </a:r>
            <a:r>
              <a:rPr lang="ru-RU" b="1" i="1" dirty="0" smtClean="0"/>
              <a:t>, </a:t>
            </a:r>
            <a:r>
              <a:rPr lang="ru-RU" dirty="0" smtClean="0"/>
              <a:t>что позволяет снижать социально-экологической напряженность, гарантировать, что оценка радиационно-экологической ситуации со стороны населения и СМИ не сопровождается ее искажением в желательном пользователю направлении, а вся деятельность системы экологического мониторинга способствует осуществлению законных прав граждан на получение экологической информации;</a:t>
            </a:r>
          </a:p>
          <a:p>
            <a:r>
              <a:rPr lang="ru-RU" b="1" i="1" u="sng" dirty="0" smtClean="0"/>
              <a:t>принцип упорядоченного доступа к информации </a:t>
            </a:r>
            <a:r>
              <a:rPr lang="ru-RU" dirty="0" smtClean="0"/>
              <a:t>для выполнения законодательства Республики Беларусь сфере информации и информатизации, том числе, ограничение доступа к конфиденциальной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7 базовых принципов формирования и управления системой </a:t>
            </a:r>
            <a:r>
              <a:rPr lang="ru-RU" sz="3200" dirty="0" smtClean="0"/>
              <a:t>экологического </a:t>
            </a:r>
            <a:r>
              <a:rPr lang="ru-RU" sz="3200" dirty="0"/>
              <a:t>мониторинга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b="1" dirty="0"/>
              <a:t>Актуализация нормативной правовой и нормативной технической базы</a:t>
            </a:r>
            <a:r>
              <a:rPr lang="ru-RU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Взаимодействие с системами мониторинга чрезвычайных ситуаций и санитарно-гигиенического мониторинга;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Оценка и формирование информационных потребностей различных групп, изучение и прогнозирование их изменений;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Актуализация стратегии оценки </a:t>
            </a:r>
            <a:r>
              <a:rPr lang="ru-RU" b="1" dirty="0" smtClean="0"/>
              <a:t>экологической </a:t>
            </a:r>
            <a:r>
              <a:rPr lang="ru-RU" b="1" dirty="0"/>
              <a:t>обстановки окружающей среды, ее прогноза и реконструкции;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Актуализация программ </a:t>
            </a:r>
            <a:r>
              <a:rPr lang="ru-RU" b="1" dirty="0" err="1" smtClean="0"/>
              <a:t>э4кологического</a:t>
            </a:r>
            <a:r>
              <a:rPr lang="ru-RU" b="1" dirty="0" smtClean="0"/>
              <a:t> </a:t>
            </a:r>
            <a:r>
              <a:rPr lang="ru-RU" b="1" dirty="0"/>
              <a:t>мониторинга в соответствии с различными циклами проводимой политики;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Использование современных технологий получения, сбора, обработки, анализа, моделирования и хранения данных;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Совершенствование системы доведения информации до потребителей.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64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Методология развития мониторинга должна  предусматривать использование результатов мониторинга, в т.ч. радиационного, в качестве показателей устойчивого развития, зеленого роста и принципов «зеленой экономики»;</a:t>
            </a:r>
          </a:p>
          <a:p>
            <a:endParaRPr lang="ru-RU" b="1" dirty="0" smtClean="0"/>
          </a:p>
          <a:p>
            <a:r>
              <a:rPr lang="ru-RU" sz="2900" b="1" dirty="0" smtClean="0"/>
              <a:t>Информационная система экологического мониторинга является составной частью системы управления состоянием окружающей среды, поскольку информация о существующем состоянии окружающей среды и тенденциях его изменения являются основой разработки природоохранной политики и планирования социально-экономического развития территорий.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Развитие системы экологического мониторинга носит циклический характер и зависит от динамики угроз экологической безопасности и информационных потребностей различных информационных групп.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700" b="1" dirty="0" smtClean="0"/>
              <a:t>На современном этапе экологический мониторинг является важным инструментом обеспечения радиационной безопасности;</a:t>
            </a:r>
          </a:p>
          <a:p>
            <a:r>
              <a:rPr lang="ru-RU" sz="3700" b="1" dirty="0" smtClean="0"/>
              <a:t>Республика Беларусь в целях обеспечения экологической безопасности нуждается в постоянном совершенствовании системы экологического, в т.ч. радиационного, мониторинга для адекватного реагирования на появление новых угроз радиационной безопасности, усиление действующих и изменение информационных потребностей государства и общества. Принятое решение о строительстве национальной АЭС делает эту задачу еще более актуальной.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0808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Постоянный анализ действующих/потенциальных угроз и оценка степени связанных с ними рисков позволяют создать и актуализовать комплекс оперативных и долговременных мер по предупреждению и нейтрализации угроз и рисков экологической, в т.ч. Радиационной, безопасности, оценивать эффективность реализации комплекса мер на адекватность современным условиям, оценивать результаты реализации и проводить корректировку комплекса.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Модернизация системы мониторинга должна обеспечивать соответствие существующим и переход к более высоким технологическим укладам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1968 году в Париже состоялась конференция ЮНЕСКО, на которой были обсуждены основные пункты Программы «Человек и биосфера» (</a:t>
            </a:r>
            <a:r>
              <a:rPr lang="ru-RU" dirty="0" err="1" smtClean="0"/>
              <a:t>Man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Biosphere</a:t>
            </a:r>
            <a:r>
              <a:rPr lang="ru-RU" dirty="0" smtClean="0"/>
              <a:t>– </a:t>
            </a:r>
            <a:r>
              <a:rPr lang="ru-RU" dirty="0" err="1" smtClean="0"/>
              <a:t>MAB</a:t>
            </a:r>
            <a:r>
              <a:rPr lang="ru-RU" dirty="0" smtClean="0"/>
              <a:t>). Программа </a:t>
            </a:r>
            <a:r>
              <a:rPr lang="ru-RU" dirty="0" err="1" smtClean="0"/>
              <a:t>MAB</a:t>
            </a:r>
            <a:r>
              <a:rPr lang="ru-RU" dirty="0" smtClean="0"/>
              <a:t> включала разработку рекомендаций по организации международной программы наблюдений за изменениями окружающей среды.</a:t>
            </a:r>
          </a:p>
          <a:p>
            <a:r>
              <a:rPr lang="ru-RU" dirty="0" smtClean="0"/>
              <a:t>В 1971 году при подготовке к первой международной конференции ООН по окружающей среде (Стокгольм, 1972) экспертами комиссии Научного комитета по проблемам окружающей среды было предложено понятие «мониторинг окружающей природной среды» 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Развитие научных представлений по проблеме загрязнения окружающей среды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Этот термин было решено использовать «для обозначения системы повторных наблюдений одного и более элементов природной среды в пространстве и во времени с определенными целями и в соответствии с заранее подготовленной программой». Авторство принадлежало члену комиссии американскому ученому Р. Манну.</a:t>
            </a:r>
          </a:p>
          <a:p>
            <a:r>
              <a:rPr lang="ru-RU" dirty="0" smtClean="0"/>
              <a:t>Важным решением Стокгольмской конференции была рекомендация по созданию Глобальной системы мониторинга окружающей среды (</a:t>
            </a:r>
            <a:r>
              <a:rPr lang="ru-RU" dirty="0" err="1" smtClean="0"/>
              <a:t>Global</a:t>
            </a:r>
            <a:r>
              <a:rPr lang="ru-RU" dirty="0" smtClean="0"/>
              <a:t> </a:t>
            </a:r>
            <a:r>
              <a:rPr lang="ru-RU" dirty="0" err="1" smtClean="0"/>
              <a:t>Environmental</a:t>
            </a:r>
            <a:r>
              <a:rPr lang="ru-RU" dirty="0" smtClean="0"/>
              <a:t> </a:t>
            </a:r>
            <a:r>
              <a:rPr lang="ru-RU" dirty="0" err="1" smtClean="0"/>
              <a:t>Monitoring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– </a:t>
            </a:r>
            <a:r>
              <a:rPr lang="ru-RU" dirty="0" err="1" smtClean="0"/>
              <a:t>GEMS</a:t>
            </a:r>
            <a:r>
              <a:rPr lang="ru-RU" dirty="0" smtClean="0"/>
              <a:t>). Большая заслуга в разработке концепции мониторинга принадлежит выдающемуся российскому ученому Ю. А. </a:t>
            </a:r>
            <a:r>
              <a:rPr lang="ru-RU" dirty="0" err="1" smtClean="0"/>
              <a:t>Израэлю</a:t>
            </a:r>
            <a:r>
              <a:rPr lang="ru-RU" dirty="0" smtClean="0"/>
              <a:t>, который предложил «понимать под мониторингом только такую систему наблюдений, которая позволяет выделить изменения состояния биосферы под влиянием антропогенной деятельности».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Альтернативные  концепции </a:t>
            </a:r>
            <a:r>
              <a:rPr lang="ru-RU" dirty="0" smtClean="0"/>
              <a:t>целей мониторинга </a:t>
            </a:r>
            <a:r>
              <a:rPr lang="ru-RU" dirty="0" smtClean="0"/>
              <a:t>окружающей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Мониторинг: наблюдение за факторами воздействия и состоянием окружающей среды; – прогноз ее будущего состояния; – оценка ее фактического и прогнозируемого состояния. Эта концепция отводит мониторингу функцию информационного обеспечения антропогенной деятельности (</a:t>
            </a:r>
            <a:r>
              <a:rPr lang="ru-RU" dirty="0" err="1" smtClean="0"/>
              <a:t>Ю.А.Израэль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Мониторинг: система наблюдений, контроля и управления состоянием окружающей среды, осуществляемую в различных масштабах, в том числе глобальном. «Управленческая» концепция мониторинга нацеливает на выявление и контроль экологической опасности, создание экологически целесообразного хозяйства (И.П. Герасимов).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парадигма мониторинга окружающей </a:t>
            </a:r>
            <a:r>
              <a:rPr lang="ru-RU" dirty="0" err="1" smtClean="0"/>
              <a:t>средв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настоящее время принято такое определение: под экологическим мониторингом окружающей среды понимают комплексную систему наблюдений, оценки и прогноза состояния окружающей среды. Это понятие означает регулярные наблюдения за  состоянием и загрязнением природных сред, ресурсов, растительного и животного мира, выполняемые по установленной  программе.</a:t>
            </a:r>
          </a:p>
          <a:p>
            <a:r>
              <a:rPr lang="ru-RU" dirty="0" smtClean="0"/>
              <a:t>Такой подход позволяет выявить изменения их состояния как в ходе естественных процессов, так и под влиянием деятельности человека.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Цель </a:t>
            </a:r>
            <a:r>
              <a:rPr lang="ru-RU" sz="3600" dirty="0" smtClean="0"/>
              <a:t>системы </a:t>
            </a:r>
            <a:r>
              <a:rPr lang="ru-RU" sz="3600" dirty="0" smtClean="0"/>
              <a:t>экологического мониторинга окружающей среды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85313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 smtClean="0"/>
              <a:t>Основная цель экологического мониторинга заключается в создании информационной системы, позволяющей получать достоверные сведения о состоянии окружающей среды и ее изменениях в физических и биотических компонентах под действием естественных и антропогенных факторов (трансформация и загрязнение</a:t>
            </a:r>
            <a:r>
              <a:rPr lang="ru-RU" dirty="0" smtClean="0"/>
              <a:t>) для обоснования и принятия управленческих  решений для обеспечения экологической безопасности.    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Задачи </a:t>
            </a:r>
            <a:r>
              <a:rPr lang="ru-RU" sz="3600" dirty="0"/>
              <a:t>системы экологического мониторинга окружающей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Основные задачи:</a:t>
            </a:r>
          </a:p>
          <a:p>
            <a:pPr>
              <a:buNone/>
            </a:pPr>
            <a:r>
              <a:rPr lang="ru-RU" dirty="0"/>
              <a:t> – сбор первичной информации, ее накопление, систематизация, анализ и формирование банка данных;</a:t>
            </a:r>
          </a:p>
          <a:p>
            <a:pPr>
              <a:buNone/>
            </a:pPr>
            <a:r>
              <a:rPr lang="ru-RU" dirty="0"/>
              <a:t> – обработка и представление данных в виде различных таблиц, графиков, </a:t>
            </a:r>
            <a:r>
              <a:rPr lang="ru-RU" dirty="0" smtClean="0"/>
              <a:t>карт в соответствии с информационными потребностями различных групп; </a:t>
            </a:r>
            <a:endParaRPr lang="ru-RU" dirty="0"/>
          </a:p>
          <a:p>
            <a:pPr>
              <a:buNone/>
            </a:pPr>
            <a:r>
              <a:rPr lang="ru-RU" dirty="0"/>
              <a:t>– усовершенствование и разработка методов получения исходной информации, оценка текущего состояния окружающей среды и прогноза; </a:t>
            </a:r>
          </a:p>
          <a:p>
            <a:pPr>
              <a:buNone/>
            </a:pPr>
            <a:r>
              <a:rPr lang="ru-RU" dirty="0"/>
              <a:t>– анализ причин наблюдаемых и вероятных изменений состояния;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-- связь с другими видами мониторинга (санитарно-гигиеническим, мониторингом чрезвычайных ситуаций, гидрометеорологическим мониторингом);</a:t>
            </a:r>
            <a:endParaRPr lang="ru-RU" dirty="0"/>
          </a:p>
          <a:p>
            <a:pPr>
              <a:buNone/>
            </a:pPr>
            <a:r>
              <a:rPr lang="ru-RU" dirty="0"/>
              <a:t>– оперативное обеспечение необходимой информацией всех заинтересованных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188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924</TotalTime>
  <Words>2199</Words>
  <Application>Microsoft Office PowerPoint</Application>
  <PresentationFormat>Экран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Международная научно-практическая конференция с участием государств-участников СНГ  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 </vt:lpstr>
      <vt:lpstr> Того, кто не задумывается о далеких трудностях, непременно поджидают близкие неприятности. Конфуций   </vt:lpstr>
      <vt:lpstr>Мониторинг и риски</vt:lpstr>
      <vt:lpstr>Историческая справка</vt:lpstr>
      <vt:lpstr>Развитие научных представлений по проблеме загрязнения окружающей среды</vt:lpstr>
      <vt:lpstr>Альтернативные  концепции целей мониторинга окружающей среды</vt:lpstr>
      <vt:lpstr>Современная парадигма мониторинга окружающей средв</vt:lpstr>
      <vt:lpstr>Цель системы экологического мониторинга окружающей среды </vt:lpstr>
      <vt:lpstr>Задачи системы экологического мониторинга окружающей среды</vt:lpstr>
      <vt:lpstr>Презентация PowerPoint</vt:lpstr>
      <vt:lpstr>Основные принципы формирования системы экологического мониторинга окружающей среды</vt:lpstr>
      <vt:lpstr>Общие требования к структуре системы мониторинга окружающей среды</vt:lpstr>
      <vt:lpstr>Мониторинг окружающей среды и требования к его модернизации</vt:lpstr>
      <vt:lpstr>Цели и задачи изучения и оценки состояния и загрязнения  окружающей среды</vt:lpstr>
      <vt:lpstr>Современная парадигма мониторинга окружающей среды</vt:lpstr>
      <vt:lpstr>Цель применения современной парадигмы</vt:lpstr>
      <vt:lpstr>Тенденции в эклогическом мониторинге:</vt:lpstr>
      <vt:lpstr>Презентация PowerPoint</vt:lpstr>
      <vt:lpstr>Презентация PowerPoint</vt:lpstr>
      <vt:lpstr>НСМОС Республики Беларусь</vt:lpstr>
      <vt:lpstr>Презентация PowerPoint</vt:lpstr>
      <vt:lpstr>Оценка социально-политической значимости на примере радиационного мониторинга  (0 –10)</vt:lpstr>
      <vt:lpstr>Анализ источников радиационной опасности и схема управления рисками</vt:lpstr>
      <vt:lpstr>Основные результаты  за 1986—2011 гг.</vt:lpstr>
      <vt:lpstr>Основные результаты  за 1986—2011 гг.</vt:lpstr>
      <vt:lpstr>Республика Беларусь в контексте европейских подходов</vt:lpstr>
      <vt:lpstr>На каждом этапе развития экологического мониторинга необходимо ответить  на  2 вопроса:</vt:lpstr>
      <vt:lpstr> </vt:lpstr>
      <vt:lpstr>Тенденции в экологическом мониторинге</vt:lpstr>
      <vt:lpstr>7 базовых принципов формирования информационных потребностей программ экологического мониторинга</vt:lpstr>
      <vt:lpstr>Презентация PowerPoint</vt:lpstr>
      <vt:lpstr>Презентация PowerPoint</vt:lpstr>
      <vt:lpstr>7 базовых принципов формирования и управления системой экологического мониторинга </vt:lpstr>
      <vt:lpstr>Выводы:</vt:lpstr>
      <vt:lpstr>Выводы:</vt:lpstr>
      <vt:lpstr>Выводы: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Белорусский энергетический и экологический конгесс</dc:title>
  <dc:creator>Дом</dc:creator>
  <cp:lastModifiedBy>Admin</cp:lastModifiedBy>
  <cp:revision>62</cp:revision>
  <dcterms:created xsi:type="dcterms:W3CDTF">2011-10-12T12:35:17Z</dcterms:created>
  <dcterms:modified xsi:type="dcterms:W3CDTF">2013-05-15T06:08:43Z</dcterms:modified>
</cp:coreProperties>
</file>