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8" r:id="rId3"/>
    <p:sldId id="260" r:id="rId4"/>
    <p:sldId id="264" r:id="rId5"/>
    <p:sldId id="263" r:id="rId6"/>
    <p:sldId id="262" r:id="rId7"/>
    <p:sldId id="265" r:id="rId8"/>
    <p:sldId id="266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FFCC"/>
    <a:srgbClr val="006600"/>
    <a:srgbClr val="99CCFF"/>
    <a:srgbClr val="CCFF99"/>
    <a:srgbClr val="FFFF99"/>
    <a:srgbClr val="99FF66"/>
    <a:srgbClr val="FFFFCC"/>
    <a:srgbClr val="99FF99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130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471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85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706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485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123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375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01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181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810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37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189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1" y="964692"/>
            <a:ext cx="8682923" cy="976322"/>
          </a:xfrm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Участники процесса государственной экспертизы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00250"/>
            <a:ext cx="1816331" cy="1155469"/>
          </a:xfrm>
          <a:prstGeom prst="rect">
            <a:avLst/>
          </a:prstGeom>
          <a:solidFill>
            <a:srgbClr val="99CCFF"/>
          </a:solidFill>
          <a:ln w="28575">
            <a:solidFill>
              <a:schemeClr val="bg1">
                <a:lumMod val="6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Заказчик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solidFill>
            <a:srgbClr val="99CCFF"/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Исполнитель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666719"/>
            <a:ext cx="1404850" cy="798022"/>
          </a:xfrm>
          <a:prstGeom prst="ellipse">
            <a:avLst/>
          </a:prstGeom>
          <a:solidFill>
            <a:srgbClr val="99FF99"/>
          </a:solidFill>
          <a:ln w="19050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5"/>
            <a:ext cx="1712421" cy="1155469"/>
          </a:xfrm>
          <a:prstGeom prst="rect">
            <a:avLst/>
          </a:prstGeom>
          <a:solidFill>
            <a:srgbClr val="FFFF99"/>
          </a:solidFill>
          <a:ln w="28575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37204" y="4214956"/>
            <a:ext cx="457200" cy="467175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Э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277350" y="4214954"/>
            <a:ext cx="457133" cy="467175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915525" y="4214955"/>
            <a:ext cx="434100" cy="467175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bg1">
                <a:lumMod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65869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2" y="956380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Направление проекта на экспертизу</a:t>
            </a:r>
            <a:b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cap="none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1а. Возврат некачественных документов</a:t>
            </a:r>
            <a:endParaRPr lang="ru-RU" sz="22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Заказчик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Исполнитель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701637"/>
            <a:ext cx="1404850" cy="839586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37204" y="4214956"/>
            <a:ext cx="457200" cy="46717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Э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277350" y="4214954"/>
            <a:ext cx="457133" cy="46717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Э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915525" y="4214955"/>
            <a:ext cx="434100" cy="467175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Э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Прямая со стрелкой 11"/>
          <p:cNvCxnSpPr>
            <a:stCxn id="6" idx="0"/>
            <a:endCxn id="4" idx="2"/>
          </p:cNvCxnSpPr>
          <p:nvPr/>
        </p:nvCxnSpPr>
        <p:spPr>
          <a:xfrm flipV="1">
            <a:off x="2574868" y="3709134"/>
            <a:ext cx="0" cy="612651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3"/>
            <a:endCxn id="5" idx="1"/>
          </p:cNvCxnSpPr>
          <p:nvPr/>
        </p:nvCxnSpPr>
        <p:spPr>
          <a:xfrm>
            <a:off x="3483033" y="3131400"/>
            <a:ext cx="82393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3"/>
            <a:endCxn id="7" idx="2"/>
          </p:cNvCxnSpPr>
          <p:nvPr/>
        </p:nvCxnSpPr>
        <p:spPr>
          <a:xfrm flipV="1">
            <a:off x="6096000" y="3121430"/>
            <a:ext cx="570808" cy="997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6"/>
            <a:endCxn id="8" idx="1"/>
          </p:cNvCxnSpPr>
          <p:nvPr/>
        </p:nvCxnSpPr>
        <p:spPr>
          <a:xfrm>
            <a:off x="8071658" y="3121430"/>
            <a:ext cx="565546" cy="9971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3483033" y="3424846"/>
            <a:ext cx="823932" cy="831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059084" y="3709134"/>
            <a:ext cx="0" cy="612651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5341824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1" y="964692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cap="none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Выбор экспертов 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cap="non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2а.  Передача материалов на экспертизу</a:t>
            </a:r>
            <a:endParaRPr lang="ru-RU" sz="2200" cap="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Заказчик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Исполнитель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666719"/>
            <a:ext cx="1404850" cy="798022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37204" y="4214956"/>
            <a:ext cx="457200" cy="467175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Э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277350" y="4214954"/>
            <a:ext cx="457133" cy="467175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915525" y="4214955"/>
            <a:ext cx="434100" cy="4671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7988532" y="2884516"/>
            <a:ext cx="648672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6096000" y="2884516"/>
            <a:ext cx="587434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096000" y="3250278"/>
            <a:ext cx="687185" cy="83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988531" y="3258589"/>
            <a:ext cx="648673" cy="831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8865804" y="3709132"/>
            <a:ext cx="161818" cy="505822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9502006" y="3706004"/>
            <a:ext cx="12502" cy="50581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7017983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1" y="964692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cap="none" dirty="0" smtClean="0"/>
              <a:t/>
            </a:r>
            <a:br>
              <a:rPr lang="ru-RU" sz="2400" cap="none" dirty="0" smtClean="0"/>
            </a:br>
            <a:r>
              <a:rPr lang="ru-RU" sz="2400" cap="none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2б. Выбор дополнительного эксперта </a:t>
            </a:r>
            <a:r>
              <a:rPr lang="ru-RU" sz="2400" cap="none" dirty="0" smtClean="0"/>
              <a:t/>
            </a:r>
            <a:br>
              <a:rPr lang="ru-RU" sz="2400" cap="none" dirty="0" smtClean="0"/>
            </a:br>
            <a:endParaRPr lang="ru-RU" sz="2400" cap="none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Заказчик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Исполнитель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666719"/>
            <a:ext cx="1404850" cy="798022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37204" y="4214956"/>
            <a:ext cx="457200" cy="467175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0" name="Овал 9"/>
          <p:cNvSpPr/>
          <p:nvPr/>
        </p:nvSpPr>
        <p:spPr>
          <a:xfrm>
            <a:off x="9277350" y="4214954"/>
            <a:ext cx="457133" cy="46717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1" name="Овал 10"/>
          <p:cNvSpPr/>
          <p:nvPr/>
        </p:nvSpPr>
        <p:spPr>
          <a:xfrm>
            <a:off x="9915525" y="4214955"/>
            <a:ext cx="434100" cy="467175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>
            <a:endCxn id="7" idx="6"/>
          </p:cNvCxnSpPr>
          <p:nvPr/>
        </p:nvCxnSpPr>
        <p:spPr>
          <a:xfrm flipH="1" flipV="1">
            <a:off x="8071658" y="3065730"/>
            <a:ext cx="565546" cy="166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6096000" y="3067396"/>
            <a:ext cx="58743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096000" y="3258589"/>
            <a:ext cx="653935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988531" y="3258589"/>
            <a:ext cx="648673" cy="8313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9" idx="0"/>
          </p:cNvCxnSpPr>
          <p:nvPr/>
        </p:nvCxnSpPr>
        <p:spPr>
          <a:xfrm>
            <a:off x="8865804" y="3709134"/>
            <a:ext cx="0" cy="50582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8" idx="2"/>
            <a:endCxn id="10" idx="0"/>
          </p:cNvCxnSpPr>
          <p:nvPr/>
        </p:nvCxnSpPr>
        <p:spPr>
          <a:xfrm>
            <a:off x="9493415" y="3709135"/>
            <a:ext cx="12502" cy="505819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7"/>
          </p:cNvCxnSpPr>
          <p:nvPr/>
        </p:nvCxnSpPr>
        <p:spPr>
          <a:xfrm flipV="1">
            <a:off x="9027449" y="3709134"/>
            <a:ext cx="66955" cy="574238"/>
          </a:xfrm>
          <a:prstGeom prst="straightConnector1">
            <a:avLst/>
          </a:prstGeom>
          <a:ln w="381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7"/>
          </p:cNvCxnSpPr>
          <p:nvPr/>
        </p:nvCxnSpPr>
        <p:spPr>
          <a:xfrm flipV="1">
            <a:off x="9667537" y="3685618"/>
            <a:ext cx="66946" cy="5977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1" idx="0"/>
          </p:cNvCxnSpPr>
          <p:nvPr/>
        </p:nvCxnSpPr>
        <p:spPr>
          <a:xfrm>
            <a:off x="10132575" y="3709134"/>
            <a:ext cx="0" cy="50582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9359453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2" y="956380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экспертизы - </a:t>
            </a:r>
            <a:b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cap="none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cap="none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половины экспертных заключений положительные, замечаний нет</a:t>
            </a:r>
            <a:r>
              <a:rPr lang="ru-RU" sz="2000" cap="none" dirty="0" smtClean="0">
                <a:solidFill>
                  <a:srgbClr val="008000"/>
                </a:solidFill>
              </a:rPr>
              <a:t/>
            </a:r>
            <a:br>
              <a:rPr lang="ru-RU" sz="2000" cap="none" dirty="0" smtClean="0">
                <a:solidFill>
                  <a:srgbClr val="008000"/>
                </a:solidFill>
              </a:rPr>
            </a:br>
            <a:endParaRPr lang="ru-RU" sz="2000" cap="none" dirty="0">
              <a:solidFill>
                <a:srgbClr val="008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Заказчик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Исполнитель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701637"/>
            <a:ext cx="1404850" cy="839586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919837" y="4214954"/>
            <a:ext cx="457200" cy="467175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+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676361" y="4214954"/>
            <a:ext cx="457133" cy="467175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+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32" name="Прямая со стрелкой 31"/>
          <p:cNvCxnSpPr>
            <a:stCxn id="5" idx="1"/>
            <a:endCxn id="4" idx="3"/>
          </p:cNvCxnSpPr>
          <p:nvPr/>
        </p:nvCxnSpPr>
        <p:spPr>
          <a:xfrm flipH="1">
            <a:off x="3483033" y="3131400"/>
            <a:ext cx="823930" cy="0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574867" y="3709134"/>
            <a:ext cx="0" cy="61265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8744989" y="5037513"/>
            <a:ext cx="1604636" cy="43226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6600"/>
                </a:solidFill>
              </a:rPr>
              <a:t>Секция (+)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753302" y="5825159"/>
            <a:ext cx="1596323" cy="42601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6600"/>
                </a:solidFill>
              </a:rPr>
              <a:t>Бюро (+)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9377038" y="4588625"/>
            <a:ext cx="299324" cy="448888"/>
          </a:xfrm>
          <a:prstGeom prst="downArrow">
            <a:avLst>
              <a:gd name="adj1" fmla="val 50000"/>
              <a:gd name="adj2" fmla="val 361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9372550" y="5469775"/>
            <a:ext cx="303811" cy="355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>
            <a:endCxn id="9" idx="0"/>
          </p:cNvCxnSpPr>
          <p:nvPr/>
        </p:nvCxnSpPr>
        <p:spPr>
          <a:xfrm flipH="1">
            <a:off x="9148437" y="3709134"/>
            <a:ext cx="4399" cy="50582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0" idx="0"/>
          </p:cNvCxnSpPr>
          <p:nvPr/>
        </p:nvCxnSpPr>
        <p:spPr>
          <a:xfrm>
            <a:off x="9888270" y="3709134"/>
            <a:ext cx="16658" cy="50582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Вертикальный свиток 21"/>
          <p:cNvSpPr/>
          <p:nvPr/>
        </p:nvSpPr>
        <p:spPr>
          <a:xfrm>
            <a:off x="10590414" y="5887504"/>
            <a:ext cx="290946" cy="301321"/>
          </a:xfrm>
          <a:prstGeom prst="verticalScroll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+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>
            <a:stCxn id="18" idx="3"/>
            <a:endCxn id="22" idx="1"/>
          </p:cNvCxnSpPr>
          <p:nvPr/>
        </p:nvCxnSpPr>
        <p:spPr>
          <a:xfrm>
            <a:off x="10349625" y="6038165"/>
            <a:ext cx="277157" cy="0"/>
          </a:xfrm>
          <a:prstGeom prst="straightConnector1">
            <a:avLst/>
          </a:prstGeom>
          <a:ln w="381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22" idx="0"/>
          </p:cNvCxnSpPr>
          <p:nvPr/>
        </p:nvCxnSpPr>
        <p:spPr>
          <a:xfrm flipH="1" flipV="1">
            <a:off x="10719746" y="3140236"/>
            <a:ext cx="16141" cy="2747268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8" idx="3"/>
          </p:cNvCxnSpPr>
          <p:nvPr/>
        </p:nvCxnSpPr>
        <p:spPr>
          <a:xfrm flipH="1" flipV="1">
            <a:off x="10349625" y="3131401"/>
            <a:ext cx="386262" cy="8835"/>
          </a:xfrm>
          <a:prstGeom prst="straightConnector1">
            <a:avLst/>
          </a:prstGeom>
          <a:ln w="381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8" idx="1"/>
            <a:endCxn id="7" idx="6"/>
          </p:cNvCxnSpPr>
          <p:nvPr/>
        </p:nvCxnSpPr>
        <p:spPr>
          <a:xfrm flipH="1" flipV="1">
            <a:off x="8071658" y="3121430"/>
            <a:ext cx="565546" cy="997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7" idx="2"/>
            <a:endCxn id="5" idx="3"/>
          </p:cNvCxnSpPr>
          <p:nvPr/>
        </p:nvCxnSpPr>
        <p:spPr>
          <a:xfrm flipH="1">
            <a:off x="6096000" y="3121430"/>
            <a:ext cx="570808" cy="9970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7"/>
          </p:cNvCxnSpPr>
          <p:nvPr/>
        </p:nvCxnSpPr>
        <p:spPr>
          <a:xfrm flipV="1">
            <a:off x="9310082" y="3709134"/>
            <a:ext cx="62468" cy="574236"/>
          </a:xfrm>
          <a:prstGeom prst="straightConnector1">
            <a:avLst/>
          </a:prstGeom>
          <a:ln w="381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7"/>
          </p:cNvCxnSpPr>
          <p:nvPr/>
        </p:nvCxnSpPr>
        <p:spPr>
          <a:xfrm flipV="1">
            <a:off x="10066548" y="3703392"/>
            <a:ext cx="66946" cy="579978"/>
          </a:xfrm>
          <a:prstGeom prst="straightConnector1">
            <a:avLst/>
          </a:prstGeom>
          <a:ln w="381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491309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2" y="956380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экспертизы </a:t>
            </a:r>
            <a:b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20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половины экспертных заключений отрицательные</a:t>
            </a:r>
            <a:r>
              <a:rPr lang="ru-RU" sz="2000" cap="none" dirty="0" smtClean="0">
                <a:solidFill>
                  <a:srgbClr val="C00000"/>
                </a:solidFill>
              </a:rPr>
              <a:t/>
            </a:r>
            <a:br>
              <a:rPr lang="ru-RU" sz="2000" cap="none" dirty="0" smtClean="0">
                <a:solidFill>
                  <a:srgbClr val="C00000"/>
                </a:solidFill>
              </a:rPr>
            </a:br>
            <a:endParaRPr lang="ru-RU" sz="2000" cap="none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Заказчик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Исполнитель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701637"/>
            <a:ext cx="1404850" cy="839586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919837" y="4214954"/>
            <a:ext cx="457200" cy="46717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-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676361" y="4214954"/>
            <a:ext cx="457133" cy="46717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-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3483033" y="3131399"/>
            <a:ext cx="823930" cy="883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574867" y="3709134"/>
            <a:ext cx="0" cy="61265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8744989" y="5037513"/>
            <a:ext cx="1604636" cy="43226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Секция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753302" y="5825159"/>
            <a:ext cx="1596323" cy="42601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Бюро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>
            <a:endCxn id="9" idx="0"/>
          </p:cNvCxnSpPr>
          <p:nvPr/>
        </p:nvCxnSpPr>
        <p:spPr>
          <a:xfrm flipH="1">
            <a:off x="9148437" y="3709134"/>
            <a:ext cx="87003" cy="50582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0" idx="0"/>
          </p:cNvCxnSpPr>
          <p:nvPr/>
        </p:nvCxnSpPr>
        <p:spPr>
          <a:xfrm>
            <a:off x="9750829" y="3709134"/>
            <a:ext cx="154099" cy="50582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9" idx="7"/>
          </p:cNvCxnSpPr>
          <p:nvPr/>
        </p:nvCxnSpPr>
        <p:spPr>
          <a:xfrm flipV="1">
            <a:off x="9310082" y="3709134"/>
            <a:ext cx="66955" cy="57423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0" idx="1"/>
          </p:cNvCxnSpPr>
          <p:nvPr/>
        </p:nvCxnSpPr>
        <p:spPr>
          <a:xfrm flipH="1" flipV="1">
            <a:off x="9676361" y="3709134"/>
            <a:ext cx="66946" cy="57423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8" idx="1"/>
            <a:endCxn id="7" idx="6"/>
          </p:cNvCxnSpPr>
          <p:nvPr/>
        </p:nvCxnSpPr>
        <p:spPr>
          <a:xfrm flipH="1" flipV="1">
            <a:off x="8071658" y="3121430"/>
            <a:ext cx="565546" cy="997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" idx="2"/>
            <a:endCxn id="5" idx="3"/>
          </p:cNvCxnSpPr>
          <p:nvPr/>
        </p:nvCxnSpPr>
        <p:spPr>
          <a:xfrm flipH="1">
            <a:off x="6096000" y="3121430"/>
            <a:ext cx="570808" cy="997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0905439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2" y="956380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экспертизы - </a:t>
            </a:r>
            <a:b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секция принимает отрицательное решение</a:t>
            </a:r>
            <a:endParaRPr lang="ru-RU" sz="2000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Заказчик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Исполнитель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701637"/>
            <a:ext cx="1404850" cy="839586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70707" y="4068154"/>
            <a:ext cx="457200" cy="467175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+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293937" y="4075124"/>
            <a:ext cx="457133" cy="467175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+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3483033" y="3131399"/>
            <a:ext cx="823930" cy="8837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574867" y="3709134"/>
            <a:ext cx="0" cy="612651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8744989" y="5037513"/>
            <a:ext cx="1604636" cy="43226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Секция (-)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753302" y="5825159"/>
            <a:ext cx="1596323" cy="42601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Бюро (+/-)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9377037" y="4573775"/>
            <a:ext cx="299324" cy="432262"/>
          </a:xfrm>
          <a:prstGeom prst="downArrow">
            <a:avLst>
              <a:gd name="adj1" fmla="val 50000"/>
              <a:gd name="adj2" fmla="val 361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9372550" y="5532727"/>
            <a:ext cx="303811" cy="260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Вертикальный свиток 21"/>
          <p:cNvSpPr/>
          <p:nvPr/>
        </p:nvSpPr>
        <p:spPr>
          <a:xfrm>
            <a:off x="10590414" y="5887504"/>
            <a:ext cx="290946" cy="301321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>
            <a:stCxn id="18" idx="3"/>
            <a:endCxn id="22" idx="1"/>
          </p:cNvCxnSpPr>
          <p:nvPr/>
        </p:nvCxnSpPr>
        <p:spPr>
          <a:xfrm>
            <a:off x="10349625" y="6038165"/>
            <a:ext cx="277157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22" idx="0"/>
          </p:cNvCxnSpPr>
          <p:nvPr/>
        </p:nvCxnSpPr>
        <p:spPr>
          <a:xfrm flipH="1" flipV="1">
            <a:off x="10706793" y="3131399"/>
            <a:ext cx="29094" cy="275610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 flipV="1">
            <a:off x="10336672" y="3106454"/>
            <a:ext cx="370121" cy="883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8" idx="1"/>
            <a:endCxn id="7" idx="6"/>
          </p:cNvCxnSpPr>
          <p:nvPr/>
        </p:nvCxnSpPr>
        <p:spPr>
          <a:xfrm flipH="1" flipV="1">
            <a:off x="8071658" y="3121430"/>
            <a:ext cx="565546" cy="9971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7" idx="2"/>
            <a:endCxn id="5" idx="3"/>
          </p:cNvCxnSpPr>
          <p:nvPr/>
        </p:nvCxnSpPr>
        <p:spPr>
          <a:xfrm flipH="1">
            <a:off x="6096000" y="3121430"/>
            <a:ext cx="570808" cy="997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034145" y="5378335"/>
            <a:ext cx="8313" cy="65983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8" idx="1"/>
          </p:cNvCxnSpPr>
          <p:nvPr/>
        </p:nvCxnSpPr>
        <p:spPr>
          <a:xfrm>
            <a:off x="3042458" y="6038165"/>
            <a:ext cx="5710844" cy="0"/>
          </a:xfrm>
          <a:prstGeom prst="straightConnector1">
            <a:avLst/>
          </a:prstGeom>
          <a:ln w="28575">
            <a:solidFill>
              <a:srgbClr val="0070C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Улыбающееся лицо 20"/>
          <p:cNvSpPr/>
          <p:nvPr/>
        </p:nvSpPr>
        <p:spPr>
          <a:xfrm>
            <a:off x="5012575" y="5594357"/>
            <a:ext cx="149629" cy="166255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00"/>
              </a:solidFill>
            </a:endParaRPr>
          </a:p>
        </p:txBody>
      </p:sp>
      <p:cxnSp>
        <p:nvCxnSpPr>
          <p:cNvPr id="25" name="Прямая соединительная линия 24"/>
          <p:cNvCxnSpPr>
            <a:stCxn id="21" idx="4"/>
          </p:cNvCxnSpPr>
          <p:nvPr/>
        </p:nvCxnSpPr>
        <p:spPr>
          <a:xfrm flipH="1">
            <a:off x="5087389" y="5760612"/>
            <a:ext cx="1" cy="1267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012575" y="5887504"/>
            <a:ext cx="74814" cy="15066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087388" y="5919723"/>
            <a:ext cx="74816" cy="1184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956462" y="5792939"/>
            <a:ext cx="130927" cy="944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101935" y="5818666"/>
            <a:ext cx="116381" cy="165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6" idx="3"/>
          </p:cNvCxnSpPr>
          <p:nvPr/>
        </p:nvCxnSpPr>
        <p:spPr>
          <a:xfrm flipH="1">
            <a:off x="3483033" y="3541223"/>
            <a:ext cx="5154171" cy="130883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7" idx="4"/>
            <a:endCxn id="6" idx="3"/>
          </p:cNvCxnSpPr>
          <p:nvPr/>
        </p:nvCxnSpPr>
        <p:spPr>
          <a:xfrm flipH="1">
            <a:off x="3483033" y="3541223"/>
            <a:ext cx="3886200" cy="1308837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5" idx="2"/>
            <a:endCxn id="6" idx="3"/>
          </p:cNvCxnSpPr>
          <p:nvPr/>
        </p:nvCxnSpPr>
        <p:spPr>
          <a:xfrm flipH="1">
            <a:off x="3483033" y="3709134"/>
            <a:ext cx="1718449" cy="1140926"/>
          </a:xfrm>
          <a:prstGeom prst="straightConnector1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9929654" y="4064519"/>
            <a:ext cx="461841" cy="46717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-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61" name="Прямая со стрелкой 60"/>
          <p:cNvCxnSpPr>
            <a:endCxn id="9" idx="0"/>
          </p:cNvCxnSpPr>
          <p:nvPr/>
        </p:nvCxnSpPr>
        <p:spPr>
          <a:xfrm>
            <a:off x="8877993" y="3703833"/>
            <a:ext cx="21314" cy="36432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8" idx="2"/>
            <a:endCxn id="10" idx="0"/>
          </p:cNvCxnSpPr>
          <p:nvPr/>
        </p:nvCxnSpPr>
        <p:spPr>
          <a:xfrm>
            <a:off x="9493415" y="3709135"/>
            <a:ext cx="29089" cy="365989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endCxn id="57" idx="0"/>
          </p:cNvCxnSpPr>
          <p:nvPr/>
        </p:nvCxnSpPr>
        <p:spPr>
          <a:xfrm>
            <a:off x="10158153" y="3703833"/>
            <a:ext cx="2422" cy="360686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0"/>
          </p:cNvCxnSpPr>
          <p:nvPr/>
        </p:nvCxnSpPr>
        <p:spPr>
          <a:xfrm flipV="1">
            <a:off x="8899307" y="3703833"/>
            <a:ext cx="95064" cy="364321"/>
          </a:xfrm>
          <a:prstGeom prst="straightConnector1">
            <a:avLst/>
          </a:prstGeom>
          <a:ln w="381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0" idx="0"/>
          </p:cNvCxnSpPr>
          <p:nvPr/>
        </p:nvCxnSpPr>
        <p:spPr>
          <a:xfrm flipV="1">
            <a:off x="9522504" y="3703833"/>
            <a:ext cx="87009" cy="371291"/>
          </a:xfrm>
          <a:prstGeom prst="straightConnector1">
            <a:avLst/>
          </a:prstGeom>
          <a:ln w="381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7" idx="0"/>
          </p:cNvCxnSpPr>
          <p:nvPr/>
        </p:nvCxnSpPr>
        <p:spPr>
          <a:xfrm flipV="1">
            <a:off x="10160575" y="3703833"/>
            <a:ext cx="113956" cy="36068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4677107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2" y="956380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экспертизы - </a:t>
            </a:r>
            <a:b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sz="20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экспертов (секции, бюро) имеются замечания</a:t>
            </a:r>
            <a:endParaRPr lang="ru-RU" sz="2000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Заказчик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0935" y="2069454"/>
            <a:ext cx="1789037" cy="9247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ГКНТ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Исполнитель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701637"/>
            <a:ext cx="1404850" cy="839586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70707" y="4068154"/>
            <a:ext cx="457200" cy="4671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?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293937" y="4075124"/>
            <a:ext cx="457133" cy="467175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+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2807623" y="3685455"/>
            <a:ext cx="0" cy="612651"/>
          </a:xfrm>
          <a:prstGeom prst="straightConnector1">
            <a:avLst/>
          </a:prstGeom>
          <a:ln w="28575">
            <a:solidFill>
              <a:schemeClr val="accent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8744989" y="5037513"/>
            <a:ext cx="1604636" cy="43226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Секция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 smtClean="0">
                <a:solidFill>
                  <a:srgbClr val="FF0000"/>
                </a:solidFill>
              </a:rPr>
              <a:t>?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753302" y="5825159"/>
            <a:ext cx="1596323" cy="42601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Бюро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 smtClean="0">
                <a:solidFill>
                  <a:srgbClr val="FF0000"/>
                </a:solidFill>
              </a:rPr>
              <a:t>?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9377037" y="4573775"/>
            <a:ext cx="299324" cy="432262"/>
          </a:xfrm>
          <a:prstGeom prst="downArrow">
            <a:avLst>
              <a:gd name="adj1" fmla="val 50000"/>
              <a:gd name="adj2" fmla="val 361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9372550" y="5532727"/>
            <a:ext cx="303811" cy="260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 стрелкой 45"/>
          <p:cNvCxnSpPr/>
          <p:nvPr/>
        </p:nvCxnSpPr>
        <p:spPr>
          <a:xfrm flipH="1">
            <a:off x="3483033" y="3347571"/>
            <a:ext cx="3183775" cy="9970"/>
          </a:xfrm>
          <a:prstGeom prst="straightConnector1">
            <a:avLst/>
          </a:prstGeom>
          <a:ln w="28575">
            <a:solidFill>
              <a:schemeClr val="accent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9929654" y="4064519"/>
            <a:ext cx="461841" cy="46717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-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61" name="Прямая со стрелкой 60"/>
          <p:cNvCxnSpPr>
            <a:endCxn id="9" idx="0"/>
          </p:cNvCxnSpPr>
          <p:nvPr/>
        </p:nvCxnSpPr>
        <p:spPr>
          <a:xfrm flipH="1">
            <a:off x="8899307" y="3709134"/>
            <a:ext cx="228600" cy="359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8" idx="2"/>
            <a:endCxn id="10" idx="0"/>
          </p:cNvCxnSpPr>
          <p:nvPr/>
        </p:nvCxnSpPr>
        <p:spPr>
          <a:xfrm>
            <a:off x="9493415" y="3709135"/>
            <a:ext cx="29089" cy="365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endCxn id="57" idx="0"/>
          </p:cNvCxnSpPr>
          <p:nvPr/>
        </p:nvCxnSpPr>
        <p:spPr>
          <a:xfrm>
            <a:off x="9902805" y="3703833"/>
            <a:ext cx="257770" cy="360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4" idx="2"/>
          </p:cNvCxnSpPr>
          <p:nvPr/>
        </p:nvCxnSpPr>
        <p:spPr>
          <a:xfrm flipV="1">
            <a:off x="2558414" y="3709134"/>
            <a:ext cx="16454" cy="588972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483033" y="3145099"/>
            <a:ext cx="3183775" cy="24938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7" idx="1"/>
          </p:cNvCxnSpPr>
          <p:nvPr/>
        </p:nvCxnSpPr>
        <p:spPr>
          <a:xfrm flipH="1" flipV="1">
            <a:off x="7369233" y="3541223"/>
            <a:ext cx="1375756" cy="1712421"/>
          </a:xfrm>
          <a:prstGeom prst="straightConnector1">
            <a:avLst/>
          </a:prstGeom>
          <a:ln w="28575">
            <a:solidFill>
              <a:schemeClr val="accent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8" idx="1"/>
            <a:endCxn id="7" idx="4"/>
          </p:cNvCxnSpPr>
          <p:nvPr/>
        </p:nvCxnSpPr>
        <p:spPr>
          <a:xfrm flipH="1" flipV="1">
            <a:off x="7369233" y="3541223"/>
            <a:ext cx="1384069" cy="2496942"/>
          </a:xfrm>
          <a:prstGeom prst="straightConnector1">
            <a:avLst/>
          </a:prstGeom>
          <a:ln w="28575">
            <a:solidFill>
              <a:schemeClr val="accent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2"/>
            <a:endCxn id="7" idx="4"/>
          </p:cNvCxnSpPr>
          <p:nvPr/>
        </p:nvCxnSpPr>
        <p:spPr>
          <a:xfrm flipH="1" flipV="1">
            <a:off x="7369233" y="3541223"/>
            <a:ext cx="1301474" cy="760519"/>
          </a:xfrm>
          <a:prstGeom prst="straightConnector1">
            <a:avLst/>
          </a:prstGeom>
          <a:ln w="28575">
            <a:solidFill>
              <a:schemeClr val="accent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6"/>
            <a:endCxn id="8" idx="1"/>
          </p:cNvCxnSpPr>
          <p:nvPr/>
        </p:nvCxnSpPr>
        <p:spPr>
          <a:xfrm>
            <a:off x="8071658" y="3121430"/>
            <a:ext cx="565546" cy="9971"/>
          </a:xfrm>
          <a:prstGeom prst="straightConnector1">
            <a:avLst/>
          </a:prstGeom>
          <a:ln w="28575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1"/>
            <a:endCxn id="5" idx="3"/>
          </p:cNvCxnSpPr>
          <p:nvPr/>
        </p:nvCxnSpPr>
        <p:spPr>
          <a:xfrm flipH="1" flipV="1">
            <a:off x="6089972" y="2531848"/>
            <a:ext cx="782572" cy="29274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770720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701" y="964692"/>
            <a:ext cx="8682923" cy="976322"/>
          </a:xfrm>
          <a:ln w="2857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заключения ГЭС заказчику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6702" y="2553665"/>
            <a:ext cx="1816331" cy="1155469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Заказчик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6963" y="2553666"/>
            <a:ext cx="1789037" cy="1155468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ГКНТ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66702" y="4321785"/>
            <a:ext cx="1816331" cy="1056550"/>
          </a:xfrm>
          <a:prstGeom prst="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Исполнитель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666808" y="2701637"/>
            <a:ext cx="1404850" cy="839586"/>
          </a:xfrm>
          <a:prstGeom prst="ellipse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ГУ </a:t>
            </a:r>
            <a:r>
              <a:rPr lang="ru-RU" dirty="0" err="1" smtClean="0">
                <a:solidFill>
                  <a:schemeClr val="tx1"/>
                </a:solidFill>
              </a:rPr>
              <a:t>БелИСА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37204" y="2553666"/>
            <a:ext cx="1712421" cy="115546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ГЭС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637204" y="4214956"/>
            <a:ext cx="457200" cy="46717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Э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277350" y="4214954"/>
            <a:ext cx="457133" cy="46717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Э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915525" y="4214955"/>
            <a:ext cx="434100" cy="46717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Э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>
            <a:stCxn id="8" idx="1"/>
            <a:endCxn id="7" idx="6"/>
          </p:cNvCxnSpPr>
          <p:nvPr/>
        </p:nvCxnSpPr>
        <p:spPr>
          <a:xfrm flipH="1" flipV="1">
            <a:off x="8071658" y="3121430"/>
            <a:ext cx="565546" cy="9971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  <a:endCxn id="5" idx="3"/>
          </p:cNvCxnSpPr>
          <p:nvPr/>
        </p:nvCxnSpPr>
        <p:spPr>
          <a:xfrm flipH="1">
            <a:off x="6096000" y="3121430"/>
            <a:ext cx="570808" cy="997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1"/>
            <a:endCxn id="4" idx="3"/>
          </p:cNvCxnSpPr>
          <p:nvPr/>
        </p:nvCxnSpPr>
        <p:spPr>
          <a:xfrm flipH="1">
            <a:off x="3483033" y="3131400"/>
            <a:ext cx="82393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2"/>
            <a:endCxn id="6" idx="0"/>
          </p:cNvCxnSpPr>
          <p:nvPr/>
        </p:nvCxnSpPr>
        <p:spPr>
          <a:xfrm>
            <a:off x="2574868" y="3709134"/>
            <a:ext cx="0" cy="612651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8637204" y="4872064"/>
            <a:ext cx="1724922" cy="63176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секция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637204" y="5767349"/>
            <a:ext cx="1712420" cy="59020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бюро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72224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411</TotalTime>
  <Words>126</Words>
  <Application>Microsoft Office PowerPoint</Application>
  <PresentationFormat>Произвольный</PresentationFormat>
  <Paragraphs>90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Parcel</vt:lpstr>
      <vt:lpstr>Участники процесса государственной экспертизы</vt:lpstr>
      <vt:lpstr>1. Направление проекта на экспертизу 1а. Возврат некачественных документов</vt:lpstr>
      <vt:lpstr>2. Выбор экспертов  2а.  Передача материалов на экспертизу</vt:lpstr>
      <vt:lpstr> 2б. Выбор дополнительного эксперта  </vt:lpstr>
      <vt:lpstr> 3. Проведение экспертизы -  а) более половины экспертных заключений положительные, замечаний нет </vt:lpstr>
      <vt:lpstr> 3. Проведение экспертизы  б) более половины экспертных заключений отрицательные </vt:lpstr>
      <vt:lpstr>3. Проведение экспертизы -  в) секция принимает отрицательное решение</vt:lpstr>
      <vt:lpstr>3. Проведение экспертизы -  г) у экспертов (секции, бюро) имеются замечания</vt:lpstr>
      <vt:lpstr>4. Передача заключения ГЭС заказчику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Участники процесса государственной экспертизы</dc:title>
  <dc:creator>Solomko</dc:creator>
  <cp:lastModifiedBy>Masha</cp:lastModifiedBy>
  <cp:revision>44</cp:revision>
  <dcterms:created xsi:type="dcterms:W3CDTF">2017-09-19T07:37:04Z</dcterms:created>
  <dcterms:modified xsi:type="dcterms:W3CDTF">2017-09-19T22:17:49Z</dcterms:modified>
</cp:coreProperties>
</file>