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384" r:id="rId2"/>
    <p:sldId id="400" r:id="rId3"/>
    <p:sldId id="409" r:id="rId4"/>
    <p:sldId id="410" r:id="rId5"/>
    <p:sldId id="408" r:id="rId6"/>
    <p:sldId id="411" r:id="rId7"/>
    <p:sldId id="387" r:id="rId8"/>
    <p:sldId id="407" r:id="rId9"/>
    <p:sldId id="403" r:id="rId10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EC944"/>
    <a:srgbClr val="FEDF90"/>
    <a:srgbClr val="FECB4C"/>
    <a:srgbClr val="FEC434"/>
    <a:srgbClr val="FFFFFF"/>
    <a:srgbClr val="FF656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9" autoAdjust="0"/>
    <p:restoredTop sz="95567" autoAdjust="0"/>
  </p:normalViewPr>
  <p:slideViewPr>
    <p:cSldViewPr>
      <p:cViewPr varScale="1">
        <p:scale>
          <a:sx n="63" d="100"/>
          <a:sy n="63" d="100"/>
        </p:scale>
        <p:origin x="12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050D22-CFCE-4CF3-8FB4-533B3CC7BC08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626E298-AAC2-436D-9317-CF750582B4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76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B4A4E3-232A-4919-9C60-5A4954C20AEA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82966FE-C72F-4F61-BC78-C59DBA99EA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51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66FE-C72F-4F61-BC78-C59DBA99EA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0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B92E-C2E1-4F98-92AE-DBC638CB83BC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F495D-0D81-4947-B88C-FB84A8AF7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44C3-9447-4DF5-9F50-57F9CBD49606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C9D09-F57E-4D05-BB78-FB0636F8F9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EE4C-4695-42E8-B1D6-C001407D7B2A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FD02-44AF-4A98-924F-5078DC665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385E-E1E6-4741-AF91-DAB7F6175DA9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F98CF0-7D8A-4553-8AA9-7B1AD9127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475A-CA23-42EA-BFDC-11641C090923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2B2C9-2914-4B79-973F-91346A565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058B-F949-4F3C-9D88-BB48D00E6B58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83EE355-A044-4FE0-AA98-BF36952F15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82C4-B62E-4D43-8280-8E108E513242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731C-8351-4A06-88C9-477F18985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4204-FC5F-4C30-A817-80C90C112E1E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9FFB-C70C-4681-8B4A-862C71286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4E5F-C5B1-47D4-A488-D70E0B8DA10C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C8BA5-F3EF-47D7-901D-F9514DD285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8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842E-BE1F-4480-A866-E1BCDB0CF57D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861D-B165-4A7D-AEEF-AA6EAB23F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046F-9220-4A27-A946-E12190EA5755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38B5-CFAF-4A07-B6FB-1AD6FCAC0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BF5677-4BE9-4FE1-8214-993BC1CFF045}" type="datetime1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CA1807E4-5930-4482-B115-56EE58EF6F2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1" y="1556792"/>
            <a:ext cx="8569325" cy="24417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80000"/>
              </a:lnSpc>
            </a:pPr>
            <a:r>
              <a:rPr lang="ru-RU" sz="2200" b="1" dirty="0" smtClean="0">
                <a:solidFill>
                  <a:srgbClr val="073C65"/>
                </a:solidFill>
                <a:latin typeface="Arial" pitchFamily="34" charset="0"/>
                <a:cs typeface="Arial" pitchFamily="34" charset="0"/>
              </a:rPr>
              <a:t>ИСПОЛЬЗОВАНИЕ ИНФОРМАЦИОННОГО РЕСУРСА ГОСУДАРСТВЕННОГО РЕЕСТРА НИОК(Т)Р </a:t>
            </a:r>
          </a:p>
          <a:p>
            <a:pPr algn="ctr" eaLnBrk="1" hangingPunct="1">
              <a:lnSpc>
                <a:spcPct val="180000"/>
              </a:lnSpc>
            </a:pPr>
            <a:r>
              <a:rPr lang="ru-RU" sz="2200" b="1" dirty="0" smtClean="0">
                <a:solidFill>
                  <a:srgbClr val="073C65"/>
                </a:solidFill>
                <a:latin typeface="Arial" pitchFamily="34" charset="0"/>
                <a:cs typeface="Arial" pitchFamily="34" charset="0"/>
              </a:rPr>
              <a:t>ДЛЯ ИНФОРМАЦИОННОГО ОБЕСПЕЧЕНИЯ ИННОВАЦИОННОГО РАЗВИТИЯ</a:t>
            </a:r>
            <a:endParaRPr lang="ru-RU" sz="2200" b="1" dirty="0">
              <a:solidFill>
                <a:srgbClr val="073C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23850" y="527682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ГУ </a:t>
            </a:r>
            <a:r>
              <a:rPr lang="ru-RU" dirty="0">
                <a:latin typeface="Arial" pitchFamily="34" charset="0"/>
                <a:cs typeface="Arial" pitchFamily="34" charset="0"/>
              </a:rPr>
              <a:t>«Белорусский институт системного анализа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algn="ctr"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обеспечения научно-технической сферы»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680" y="6442502"/>
            <a:ext cx="87136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Рабочая группа по подготовке выступления: Енин А.В., Обухов А.В., Славин Б.С., Павлович Е.Л.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78673" y="4479598"/>
            <a:ext cx="8569325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Зеньчук Н.Ф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93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251172" y="1052736"/>
            <a:ext cx="8641655" cy="54006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Одной из основных целей формирования государственного реестра научно-исследовательских, опытно-конструкторских и опытно-технологических работ Указом Президента Республики Беларусь от 25.05.2006 № 356 «О государственной регистрации научно-исследовательских, опытно-конструкторских и опытно-технологических работ» провозглашено создание соответствующего информационного ресурса.</a:t>
            </a:r>
          </a:p>
          <a:p>
            <a:pPr marL="0" indent="0">
              <a:buNone/>
            </a:pPr>
            <a:r>
              <a:rPr lang="ru-RU" sz="2400" dirty="0"/>
              <a:t>В результате – с 1993 года создан мощный государственный информационный ресурс, состоящий из государственного реестра НИОКТР и фонда научно-технических (отчетных) документов (фонд НТД), формирующийся из направляемых в ГУ «БелИСА» регистрационных и отчетных документов вместе с их электронными копиями и другими документами, комплекса служебных баз данных для его ведения и использования.</a:t>
            </a:r>
            <a:endParaRPr lang="ru-RU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9358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еестр НИОК(Т)Р</a:t>
            </a:r>
            <a:endParaRPr lang="ru-RU" alt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71366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124744"/>
            <a:ext cx="8641655" cy="5400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Для широкого ознакомления научной общественности информация о зарегистрированных работах и поступивших отчетах государственного реестра представляется в Интернете на сайте ГУ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БелИСА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» (</a:t>
            </a:r>
            <a:r>
              <a:rPr lang="en-US" sz="2400" dirty="0" smtClean="0">
                <a:solidFill>
                  <a:srgbClr val="00B0F0"/>
                </a:solidFill>
                <a:latin typeface="Calibri"/>
              </a:rPr>
              <a:t>http</a:t>
            </a:r>
            <a:r>
              <a:rPr lang="en-US" sz="2400" dirty="0">
                <a:solidFill>
                  <a:srgbClr val="00B0F0"/>
                </a:solidFill>
                <a:latin typeface="Calibri"/>
              </a:rPr>
              <a:t>://</a:t>
            </a:r>
            <a:r>
              <a:rPr lang="en-US" sz="2400" dirty="0" smtClean="0">
                <a:solidFill>
                  <a:srgbClr val="00B0F0"/>
                </a:solidFill>
                <a:latin typeface="Calibri"/>
              </a:rPr>
              <a:t>www.belisa.org.by/reestr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Здесь  в специальных базах данных располагается часть сведений </a:t>
            </a:r>
          </a:p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А) государственного реестра: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регистрационный номер,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название работы,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сокращённое и полное название организации-исполнителя,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месяц и год завершения работы,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раздел(ы) государственного рубрикатора научно-технической информации (ГРНТИ)</a:t>
            </a:r>
          </a:p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Б) фонда НТД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регистрационный номер,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библиографическое описание отчетного документа (название, наименование организации-исполнителя, фамилию научного руководителя, год и место выполнения задания),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инвентарный номер хранения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9144000" cy="449322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2865"/>
            <a:ext cx="7848872" cy="59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44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51520" y="908720"/>
            <a:ext cx="8641655" cy="583264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поиске можно использовать следующие поисковые реквизиты: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Название работы</a:t>
            </a:r>
            <a:r>
              <a:rPr lang="ru-RU" sz="2400" dirty="0"/>
              <a:t>. В этом поле можно ввести одно или несколько слов, </a:t>
            </a:r>
          </a:p>
          <a:p>
            <a:pPr marL="0" indent="0">
              <a:buNone/>
            </a:pPr>
            <a:r>
              <a:rPr lang="ru-RU" sz="2400" dirty="0"/>
              <a:t>которые должны содержаться в названии работы. Порядок введённых слов не </a:t>
            </a:r>
            <a:r>
              <a:rPr lang="ru-RU" sz="2400" dirty="0" smtClean="0"/>
              <a:t>влияет </a:t>
            </a:r>
            <a:r>
              <a:rPr lang="ru-RU" sz="2400" dirty="0"/>
              <a:t>на результаты поиска. Для получения более точных результатов </a:t>
            </a:r>
            <a:r>
              <a:rPr lang="ru-RU" sz="2400" dirty="0" smtClean="0"/>
              <a:t>поиска </a:t>
            </a:r>
            <a:r>
              <a:rPr lang="ru-RU" sz="2400" dirty="0"/>
              <a:t>можно вводить не полные слова, а их неизменяемые части.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Завершение (</a:t>
            </a:r>
            <a:r>
              <a:rPr lang="ru-RU" sz="2400" dirty="0" err="1"/>
              <a:t>мм.гггг</a:t>
            </a:r>
            <a:r>
              <a:rPr lang="ru-RU" sz="2400" dirty="0"/>
              <a:t>). В этом поле можно указать месяц и год </a:t>
            </a:r>
            <a:r>
              <a:rPr lang="ru-RU" sz="2400" dirty="0" smtClean="0"/>
              <a:t>завершения </a:t>
            </a:r>
            <a:r>
              <a:rPr lang="ru-RU" sz="2400" dirty="0"/>
              <a:t>выполнения работы. Месяц и год выбираются и выпадающих списков. </a:t>
            </a:r>
          </a:p>
          <a:p>
            <a:pPr marL="0" indent="0">
              <a:buNone/>
            </a:pPr>
            <a:r>
              <a:rPr lang="ru-RU" sz="2400" dirty="0"/>
              <a:t>Если выбрать год, но не указать месяц, будут найдены все работы, </a:t>
            </a:r>
            <a:r>
              <a:rPr lang="ru-RU" sz="2400" dirty="0" smtClean="0"/>
              <a:t>завершающиеся </a:t>
            </a:r>
            <a:r>
              <a:rPr lang="ru-RU" sz="2400" dirty="0"/>
              <a:t>в указанном году.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Раздел рубрикатора</a:t>
            </a:r>
            <a:r>
              <a:rPr lang="ru-RU" sz="2400" dirty="0"/>
              <a:t>. В этом выпадающем списке можно выбрать один </a:t>
            </a:r>
          </a:p>
          <a:p>
            <a:pPr marL="0" indent="0">
              <a:buNone/>
            </a:pPr>
            <a:r>
              <a:rPr lang="ru-RU" sz="2400" dirty="0"/>
              <a:t>из разделов государственного рубрикатора научно-технической информации </a:t>
            </a:r>
          </a:p>
          <a:p>
            <a:pPr marL="0" indent="0">
              <a:buNone/>
            </a:pPr>
            <a:r>
              <a:rPr lang="ru-RU" sz="2400" dirty="0"/>
              <a:t>(ГРНТИ), к которому должны относиться найденные работы.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Организация-исполнитель. </a:t>
            </a:r>
            <a:r>
              <a:rPr lang="ru-RU" sz="2400" dirty="0"/>
              <a:t>В этом поле можно ввести одно или </a:t>
            </a:r>
            <a:r>
              <a:rPr lang="ru-RU" sz="2400" dirty="0" smtClean="0"/>
              <a:t>несколько </a:t>
            </a:r>
            <a:r>
              <a:rPr lang="ru-RU" sz="2400" dirty="0"/>
              <a:t>слов, которые должны содержаться в названии организации-</a:t>
            </a:r>
          </a:p>
          <a:p>
            <a:pPr marL="0" indent="0">
              <a:buNone/>
            </a:pPr>
            <a:r>
              <a:rPr lang="ru-RU" sz="2400" dirty="0"/>
              <a:t>исполнителя работы (полном либо сокращённом). Порядок введённых слов </a:t>
            </a:r>
          </a:p>
          <a:p>
            <a:pPr marL="0" indent="0">
              <a:buNone/>
            </a:pPr>
            <a:r>
              <a:rPr lang="ru-RU" sz="2400" dirty="0"/>
              <a:t>не влияет на результаты поиска. Для более полного поиска можно вводить не </a:t>
            </a:r>
          </a:p>
          <a:p>
            <a:pPr marL="0" indent="0">
              <a:buNone/>
            </a:pPr>
            <a:r>
              <a:rPr lang="ru-RU" sz="2400" dirty="0"/>
              <a:t>полные слова, а их неизменяемые части.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После заполнения требуемых полей следует нажать </a:t>
            </a:r>
            <a:r>
              <a:rPr lang="ru-RU" sz="2400" dirty="0"/>
              <a:t>на </a:t>
            </a:r>
            <a:r>
              <a:rPr lang="ru-RU" sz="2400" dirty="0" smtClean="0"/>
              <a:t>кнопку</a:t>
            </a:r>
          </a:p>
          <a:p>
            <a:pPr marL="0" indent="0">
              <a:buNone/>
            </a:pPr>
            <a:r>
              <a:rPr lang="ru-RU" sz="2400" dirty="0" smtClean="0"/>
              <a:t>В результате будут </a:t>
            </a:r>
            <a:r>
              <a:rPr lang="ru-RU" sz="2400" dirty="0"/>
              <a:t>найдены </a:t>
            </a:r>
            <a:r>
              <a:rPr lang="ru-RU" sz="2400" dirty="0" smtClean="0"/>
              <a:t>проекты, </a:t>
            </a:r>
            <a:r>
              <a:rPr lang="ru-RU" sz="2400" dirty="0"/>
              <a:t>удовлетворяющие всем </a:t>
            </a:r>
          </a:p>
          <a:p>
            <a:pPr marL="0" indent="0">
              <a:buNone/>
            </a:pPr>
            <a:r>
              <a:rPr lang="ru-RU" sz="2400" dirty="0"/>
              <a:t>заданным условиям. </a:t>
            </a:r>
            <a:r>
              <a:rPr lang="ru-RU" sz="2400" dirty="0" smtClean="0"/>
              <a:t> </a:t>
            </a:r>
            <a:endParaRPr lang="ru-RU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4624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5"/>
          <a:stretch/>
        </p:blipFill>
        <p:spPr>
          <a:xfrm>
            <a:off x="0" y="5789"/>
            <a:ext cx="9173184" cy="687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0823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услуги на базе государственного реестра НИОКТР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060" y="764704"/>
            <a:ext cx="86904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информационных услуг на базе фонда НТД (размещение рекламно-технических описаний (выдержек из них) в Интернете, организация представления информации из отчетных материалов по запросам после оплаты (с согласия собственника, возможно – с отчислением ему части полученной суммы).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Информационные услуги на базе электронного хранилища НТД для проведения различного рода экспертиз (кроме экспертизы при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госрегистрации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(с подписанием соответствующих обязательств по нераспространению и оплатой).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Консультационное обслуживание организаций по подготовке и оформлению регистрационных документов (на договорной и разовой основе).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Информационно-аналитическое сопровождение планирования научных исследований и инновационных проектов.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Информационно-аналитическое сопровождение выполнения НИОКТР.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тематических информационно-аналитических обзоров по результатам открытых НИОКТР.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информационно-аналитических обзоров о научно-техническом потенциале в определенной области знаний, науки и производства.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последующая информационная поддержка проблемно-ориентированных баз данных о результатах НИОКТР и депонированных научных рукописей.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571736" y="2924944"/>
            <a:ext cx="4049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73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Ins="90000" rtlCol="0" anchor="ctr"/>
      <a:lstStyle>
        <a:defPPr algn="ctr">
          <a:defRPr b="1" smtClean="0">
            <a:solidFill>
              <a:schemeClr val="bg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5181</TotalTime>
  <Words>495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Тимофей Старченков</dc:creator>
  <cp:lastModifiedBy>Зеньчук Николай</cp:lastModifiedBy>
  <cp:revision>574</cp:revision>
  <cp:lastPrinted>2017-05-23T08:35:40Z</cp:lastPrinted>
  <dcterms:modified xsi:type="dcterms:W3CDTF">2017-05-23T08:36:11Z</dcterms:modified>
</cp:coreProperties>
</file>