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1"/>
  </p:notesMasterIdLst>
  <p:handoutMasterIdLst>
    <p:handoutMasterId r:id="rId22"/>
  </p:handoutMasterIdLst>
  <p:sldIdLst>
    <p:sldId id="384" r:id="rId2"/>
    <p:sldId id="412" r:id="rId3"/>
    <p:sldId id="414" r:id="rId4"/>
    <p:sldId id="409" r:id="rId5"/>
    <p:sldId id="410" r:id="rId6"/>
    <p:sldId id="408" r:id="rId7"/>
    <p:sldId id="411" r:id="rId8"/>
    <p:sldId id="387" r:id="rId9"/>
    <p:sldId id="415" r:id="rId10"/>
    <p:sldId id="416" r:id="rId11"/>
    <p:sldId id="418" r:id="rId12"/>
    <p:sldId id="419" r:id="rId13"/>
    <p:sldId id="417" r:id="rId14"/>
    <p:sldId id="420" r:id="rId15"/>
    <p:sldId id="421" r:id="rId16"/>
    <p:sldId id="422" r:id="rId17"/>
    <p:sldId id="423" r:id="rId18"/>
    <p:sldId id="407" r:id="rId19"/>
    <p:sldId id="403" r:id="rId20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EC944"/>
    <a:srgbClr val="FEDF90"/>
    <a:srgbClr val="FECB4C"/>
    <a:srgbClr val="FEC434"/>
    <a:srgbClr val="FFFFFF"/>
    <a:srgbClr val="FF656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9" autoAdjust="0"/>
    <p:restoredTop sz="95567" autoAdjust="0"/>
  </p:normalViewPr>
  <p:slideViewPr>
    <p:cSldViewPr>
      <p:cViewPr varScale="1">
        <p:scale>
          <a:sx n="111" d="100"/>
          <a:sy n="111" d="100"/>
        </p:scale>
        <p:origin x="15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050D22-CFCE-4CF3-8FB4-533B3CC7BC08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626E298-AAC2-436D-9317-CF750582B4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76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B4A4E3-232A-4919-9C60-5A4954C20AEA}" type="datetimeFigureOut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7713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82966FE-C72F-4F61-BC78-C59DBA99EA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51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966FE-C72F-4F61-BC78-C59DBA99EA2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0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B92E-C2E1-4F98-92AE-DBC638CB83BC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F495D-0D81-4947-B88C-FB84A8AF76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44C3-9447-4DF5-9F50-57F9CBD49606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C9D09-F57E-4D05-BB78-FB0636F8F9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EE4C-4695-42E8-B1D6-C001407D7B2A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EFD02-44AF-4A98-924F-5078DC6651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385E-E1E6-4741-AF91-DAB7F6175DA9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F98CF0-7D8A-4553-8AA9-7B1AD91273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475A-CA23-42EA-BFDC-11641C090923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2B2C9-2914-4B79-973F-91346A565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058B-F949-4F3C-9D88-BB48D00E6B58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83EE355-A044-4FE0-AA98-BF36952F15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82C4-B62E-4D43-8280-8E108E513242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0731C-8351-4A06-88C9-477F189855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F4204-FC5F-4C30-A817-80C90C112E1E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89FFB-C70C-4681-8B4A-862C71286E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4E5F-C5B1-47D4-A488-D70E0B8DA10C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C8BA5-F3EF-47D7-901D-F9514DD285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8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842E-BE1F-4480-A866-E1BCDB0CF57D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9861D-B165-4A7D-AEEF-AA6EAB23FB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046F-9220-4A27-A946-E12190EA5755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38B5-CFAF-4A07-B6FB-1AD6FCAC09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BF5677-4BE9-4FE1-8214-993BC1CFF045}" type="datetime1">
              <a:rPr lang="ru-RU"/>
              <a:pPr>
                <a:defRPr/>
              </a:pPr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CA1807E4-5930-4482-B115-56EE58EF6F2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1" y="1740655"/>
            <a:ext cx="8569325" cy="18323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80000"/>
              </a:lnSpc>
            </a:pPr>
            <a:r>
              <a:rPr lang="ru-RU" sz="2200" b="1" dirty="0" smtClean="0">
                <a:solidFill>
                  <a:srgbClr val="073C65"/>
                </a:solidFill>
                <a:latin typeface="Arial" pitchFamily="34" charset="0"/>
                <a:cs typeface="Arial" pitchFamily="34" charset="0"/>
              </a:rPr>
              <a:t>ИСПОЛЬЗОВАНИЕ ГОСУДАРСТВЕННОГО РЕЕСТРА НИОК(Т)Р ДЛЯ ИНФОРМАЦИОННОГО ОБЕСПЕЧЕНИЯ ИННОВАЦИОННОГО РАЗВИТИЯ</a:t>
            </a:r>
            <a:endParaRPr lang="ru-RU" sz="2200" b="1" dirty="0">
              <a:solidFill>
                <a:srgbClr val="073C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323850" y="5092957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2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ГУ </a:t>
            </a:r>
            <a:r>
              <a:rPr lang="ru-RU" dirty="0">
                <a:latin typeface="Arial" pitchFamily="34" charset="0"/>
                <a:cs typeface="Arial" pitchFamily="34" charset="0"/>
              </a:rPr>
              <a:t>«Белорусский институт системного анализа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algn="ctr"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обеспечения научно-технической сферы»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680" y="6309320"/>
            <a:ext cx="87136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Рабочая группа по подготовке выступления: Енин А.В., Обухов А.В., Славин Б.С., Павлович Е.Л.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78673" y="4116293"/>
            <a:ext cx="8569325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Зеньчук Н.Ф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93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290513" y="642918"/>
          <a:ext cx="8563109" cy="3075605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386789"/>
                <a:gridCol w="517632"/>
                <a:gridCol w="517632"/>
                <a:gridCol w="517632"/>
                <a:gridCol w="517632"/>
                <a:gridCol w="517632"/>
                <a:gridCol w="517632"/>
                <a:gridCol w="517632"/>
                <a:gridCol w="517632"/>
                <a:gridCol w="517632"/>
                <a:gridCol w="517632"/>
              </a:tblGrid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 рубрикатора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 Энергетика (сумма подразделов)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44.01. Общие вопросы энергетики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44.09. Энергоресурсы. Энергетический баланс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44.29. Электроэнергетика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44.31. Теплоэнергетика. Теплотехника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44.33. Атомная энергетика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44.35. Гидроэнергетика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44.37. Гелиоэнергетика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44.39. Ветроэнергетика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44.41. Прямое преобразование энергии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 за пятилетку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673" name="TextBox 1"/>
          <p:cNvSpPr txBox="1">
            <a:spLocks noChangeArrowheads="1"/>
          </p:cNvSpPr>
          <p:nvPr/>
        </p:nvSpPr>
        <p:spPr bwMode="auto">
          <a:xfrm>
            <a:off x="285752" y="71414"/>
            <a:ext cx="842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B4DCFA">
                    <a:lumMod val="25000"/>
                  </a:srgbClr>
                </a:solidFill>
                <a:latin typeface="Arial" charset="0"/>
                <a:cs typeface="Arial" charset="0"/>
              </a:rPr>
              <a:t>Раздел «Энергетика» государственного реестра </a:t>
            </a:r>
            <a:r>
              <a:rPr lang="ru-RU" sz="2000" b="1" dirty="0" smtClean="0">
                <a:solidFill>
                  <a:srgbClr val="B4DCFA">
                    <a:lumMod val="25000"/>
                  </a:srgbClr>
                </a:solidFill>
                <a:latin typeface="Arial" charset="0"/>
                <a:cs typeface="Arial" charset="0"/>
              </a:rPr>
              <a:t>НИОКТР</a:t>
            </a:r>
            <a:endParaRPr lang="ru-RU" sz="2000" b="1" dirty="0">
              <a:solidFill>
                <a:srgbClr val="B4DCFA">
                  <a:lumMod val="2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97316"/>
            <a:ext cx="2714644" cy="296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003361"/>
            <a:ext cx="2643206" cy="28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94927"/>
            <a:ext cx="2214577" cy="306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470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3" name="TextBox 1"/>
          <p:cNvSpPr txBox="1">
            <a:spLocks noChangeArrowheads="1"/>
          </p:cNvSpPr>
          <p:nvPr/>
        </p:nvSpPr>
        <p:spPr bwMode="auto">
          <a:xfrm>
            <a:off x="390820" y="71414"/>
            <a:ext cx="842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Раздел «49. Связь» государственного реестра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НИОКТР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1"/>
            <a:ext cx="8784976" cy="3828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566" t="16729" r="14566" b="7487"/>
          <a:stretch/>
        </p:blipFill>
        <p:spPr>
          <a:xfrm>
            <a:off x="5220072" y="3934769"/>
            <a:ext cx="3096344" cy="30226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5151002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2012-2016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35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3" name="TextBox 1"/>
          <p:cNvSpPr txBox="1">
            <a:spLocks noChangeArrowheads="1"/>
          </p:cNvSpPr>
          <p:nvPr/>
        </p:nvSpPr>
        <p:spPr bwMode="auto">
          <a:xfrm>
            <a:off x="285752" y="272842"/>
            <a:ext cx="8966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Раздел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«Автоматика. Вычислительная техника» </a:t>
            </a:r>
          </a:p>
          <a:p>
            <a:pPr algn="ctr" eaLnBrk="1" hangingPunct="1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государственного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реестра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НИОКТР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74287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8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00034" y="1214422"/>
            <a:ext cx="8286808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449263" eaLnBrk="1" hangingPunct="1"/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Количество зарегистрированных НИОК(Т)Р, выполненных в Республике Беларусь по приоритетному направлению «Энергетика и энергосбережение» в 2011-2015 годах составило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920 работ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 с объёмом финансирования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48,1 млн. рублей (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BYN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. В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 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2016 году по приоритетному направлению «Энергетика и 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</a:rPr>
              <a:t>энергоэффективность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, атомная энергетика» зарегистрировано в государственном реестре НИОК(Т)Р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220 работ с общим объёмом финансирования свыше 33,4 млн. рублей (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BYN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).</a:t>
            </a:r>
            <a:endParaRPr lang="ru-RU" sz="2400" dirty="0">
              <a:solidFill>
                <a:prstClr val="black"/>
              </a:solidFill>
            </a:endParaRPr>
          </a:p>
          <a:p>
            <a:pPr marL="179388" indent="449263" eaLnBrk="1" hangingPunct="1"/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Большая часть указанных работ выполнялась и продолжает выполняться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</a:rPr>
              <a:t>НАН Беларуси (467), Минобразования (437) и Минэнерго (100)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28596" y="127321"/>
            <a:ext cx="8715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Работы </a:t>
            </a:r>
            <a:r>
              <a:rPr lang="ru-RU" sz="2000" b="1" dirty="0" smtClean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, соответствующие приоритетным направлениям </a:t>
            </a:r>
            <a:r>
              <a:rPr lang="ru-RU" altLang="ru-RU" sz="20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научно-технической деятельности Республики Беларусь, зарегистрированные в реестре НИОКТР</a:t>
            </a:r>
            <a:endParaRPr lang="ru-RU" sz="2000" dirty="0">
              <a:solidFill>
                <a:srgbClr val="B4DCFA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27350"/>
            <a:ext cx="8928992" cy="1241410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научно-технической деятельности Республики Беларусь на 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2016-2020 годы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89298"/>
            <a:ext cx="87849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 Промышленные и строительные технологии и производство: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автомобильной, карьерной, железнодорожной, дорожной,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специальной техники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дизельных двигателей для нее;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высокоскоростные, высокоточные станки и инструменты;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робототехника, интеллектуальные системы управления;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новые многофункциональные материалы, специальные материалы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заданными свойствами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оптоэлектроника и оптические системы;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электронного приборостроения, микроэлектроника, радиоэлектроника,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СВЧ-электроника, электротехника;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лесопромышленные технологии;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скоростные и высокоскоростные транспортные системы и коммуникации;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транспортные технологии, технологии транспортной безопасности, транспортно-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логистические системы и инфраструктура;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перспективные строительные технологии, конструкции, материалы.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212825"/>
            <a:ext cx="622818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2016-2017 гг. выполнялась 361 работа.</a:t>
            </a:r>
            <a:endParaRPr lang="ru-RU" sz="1400" b="1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27350"/>
            <a:ext cx="8928992" cy="1241410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научно-технической деятельности Республики Беларусь на </a:t>
            </a:r>
            <a:r>
              <a:rPr lang="ru-RU" altLang="ru-RU" sz="20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2016-2020 годы</a:t>
            </a:r>
            <a:endParaRPr lang="ru-RU" altLang="ru-RU" sz="20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10814"/>
            <a:ext cx="8784976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7. Информационно-коммуникационные и авиакосмические технологии: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интегрированных систем автоматизации управления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процессами и ресурсами организаций;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информационные авиационно-космические технологии;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средства технической и криптографической защиты информации;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биоэлектроника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биоинформатика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информационные технологии в медицине;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технологии и системы электронной идентификации;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технологии развития информационного общества.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949280"/>
            <a:ext cx="62281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2016-2017 гг. выполнялась </a:t>
            </a:r>
            <a:r>
              <a:rPr lang="ru-RU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299 работ.</a:t>
            </a:r>
            <a:endParaRPr lang="ru-RU" sz="14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BA5-F3EF-47D7-901D-F9514DD285E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3940" y="102363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Системный анализ результатов отдельных инновационных проектов и НИОКТР за заданный период времени.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 организаций-заказчиков работ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 организаций-исполнителей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потенциальных стран и/или организаций внедрения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Оценка перспектив создания технологической платформы или кластера.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71366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7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BA5-F3EF-47D7-901D-F9514DD285E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16632"/>
            <a:ext cx="8928992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Сетевая структура цепей проектирования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(кластер, технологическая платформа)</a:t>
            </a:r>
            <a:endParaRPr lang="ru-RU" altLang="ru-RU" sz="20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26" y="1124744"/>
            <a:ext cx="8522947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0823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услуги на базе государственного реестра НИОКТР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060" y="764704"/>
            <a:ext cx="86904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информационных услуг на базе фонда НТД (размещение рекламно-технических описаний (выдержек из них) в Интернете, организация представления информации из отчетных материалов по запросам после оплаты (с согласия собственника, возможно – с отчислением ему части полученной суммы).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Информационные услуги на базе электронного хранилища НТД для проведения различного рода экспертиз (кроме экспертизы при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госрегистрации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(с подписанием соответствующих обязательств по нераспространению и оплатой).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Консультационное обслуживание организаций по подготовке и оформлению регистрационных документов (на договорной и разовой основе).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Информационно-аналитическое сопровождение планирования научных исследований и инновационных проектов.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Информационно-аналитическое сопровождение выполнения НИОКТР.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тематических информационно-аналитических обзоров по результатам открытых НИОКТР.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информационно-аналитических обзоров о научно-техническом потенциале в определенной области знаний, науки и производства.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и последующая информационная поддержка проблемно-ориентированных баз данных о результатах НИОКТР и депонированных научных рукописей.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571736" y="2924944"/>
            <a:ext cx="4049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73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8BA5-F3EF-47D7-901D-F9514DD285E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2" y="1187510"/>
            <a:ext cx="8916589" cy="5373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3233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Организационная структура ГУ «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БелИСА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4341512"/>
            <a:ext cx="1728192" cy="649904"/>
          </a:xfrm>
          <a:prstGeom prst="roundRect">
            <a:avLst>
              <a:gd name="adj" fmla="val 43025"/>
            </a:avLst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ru-RU" b="1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8CF0-7D8A-4553-8AA9-7B1AD91273C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1484784"/>
            <a:ext cx="8100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>
              <a:lnSpc>
                <a:spcPct val="150000"/>
              </a:lnSpc>
            </a:pP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Государственной регистрации подлежат НИОКТР, имеющие значение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для: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реализации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приоритетов социально-экономического развития, </a:t>
            </a:r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разработки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новых технологических процессов, наукоемкой, конкурентоспособной продукции, </a:t>
            </a:r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формирования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перспективных научных направлений.</a:t>
            </a:r>
            <a:endParaRPr lang="ru-RU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9398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2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71366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124744"/>
            <a:ext cx="8641655" cy="5400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Для широкого ознакомления научной общественности информация о зарегистрированных работах и поступивших отчетах государственного реестра представляется в Интернете на сайте ГУ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БелИСА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» (</a:t>
            </a:r>
            <a:r>
              <a:rPr lang="en-US" sz="2400" dirty="0" smtClean="0">
                <a:solidFill>
                  <a:srgbClr val="00B0F0"/>
                </a:solidFill>
                <a:latin typeface="Calibri"/>
              </a:rPr>
              <a:t>http</a:t>
            </a:r>
            <a:r>
              <a:rPr lang="en-US" sz="2400" dirty="0">
                <a:solidFill>
                  <a:srgbClr val="00B0F0"/>
                </a:solidFill>
                <a:latin typeface="Calibri"/>
              </a:rPr>
              <a:t>://</a:t>
            </a:r>
            <a:r>
              <a:rPr lang="en-US" sz="2400" dirty="0" smtClean="0">
                <a:solidFill>
                  <a:srgbClr val="00B0F0"/>
                </a:solidFill>
                <a:latin typeface="Calibri"/>
              </a:rPr>
              <a:t>www.belisa.org.by/reestr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	Здесь  в специальных базах данных располагается часть сведений </a:t>
            </a:r>
          </a:p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А) государственного реестра: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регистрационный номер,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название работы,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сокращённое и полное название организации-исполнителя,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месяц и год завершения работы,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раздел(ы) государственного рубрикатора научно-технической информации (ГРНТИ)</a:t>
            </a:r>
          </a:p>
          <a:p>
            <a:pPr marL="0" marR="0" lvl="0" indent="72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Б) фонда НТД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регистрационный номер,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библиографическое описание отчетного документа (название, наименование организации-исполнителя, фамилию научного руководителя, год и место выполнения задания), </a:t>
            </a:r>
          </a:p>
          <a:p>
            <a:pPr marL="893763" marR="0" lvl="0" indent="168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инвентарный номер хранения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9144000" cy="449322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2865"/>
            <a:ext cx="7848872" cy="593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44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51520" y="908720"/>
            <a:ext cx="8641655" cy="583264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поиске можно использовать следующие поисковые реквизиты: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Название работы</a:t>
            </a:r>
            <a:r>
              <a:rPr lang="ru-RU" sz="2400" dirty="0"/>
              <a:t>. В этом поле можно ввести одно или несколько слов, </a:t>
            </a:r>
          </a:p>
          <a:p>
            <a:pPr marL="0" indent="0">
              <a:buNone/>
            </a:pPr>
            <a:r>
              <a:rPr lang="ru-RU" sz="2400" dirty="0"/>
              <a:t>которые должны содержаться в названии работы. Порядок введённых слов не </a:t>
            </a:r>
            <a:r>
              <a:rPr lang="ru-RU" sz="2400" dirty="0" smtClean="0"/>
              <a:t>влияет </a:t>
            </a:r>
            <a:r>
              <a:rPr lang="ru-RU" sz="2400" dirty="0"/>
              <a:t>на результаты поиска. Для получения более точных результатов </a:t>
            </a:r>
            <a:r>
              <a:rPr lang="ru-RU" sz="2400" dirty="0" smtClean="0"/>
              <a:t>поиска </a:t>
            </a:r>
            <a:r>
              <a:rPr lang="ru-RU" sz="2400" dirty="0"/>
              <a:t>можно вводить не полные слова, а их неизменяемые части.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Завершение (</a:t>
            </a:r>
            <a:r>
              <a:rPr lang="ru-RU" sz="2400" dirty="0" err="1"/>
              <a:t>мм.гггг</a:t>
            </a:r>
            <a:r>
              <a:rPr lang="ru-RU" sz="2400" dirty="0"/>
              <a:t>). В этом поле можно указать месяц и год </a:t>
            </a:r>
            <a:r>
              <a:rPr lang="ru-RU" sz="2400" dirty="0" smtClean="0"/>
              <a:t>завершения </a:t>
            </a:r>
            <a:r>
              <a:rPr lang="ru-RU" sz="2400" dirty="0"/>
              <a:t>выполнения работы. Месяц и год выбираются и выпадающих списков. </a:t>
            </a:r>
          </a:p>
          <a:p>
            <a:pPr marL="0" indent="0">
              <a:buNone/>
            </a:pPr>
            <a:r>
              <a:rPr lang="ru-RU" sz="2400" dirty="0"/>
              <a:t>Если выбрать год, но не указать месяц, будут найдены все работы, </a:t>
            </a:r>
            <a:r>
              <a:rPr lang="ru-RU" sz="2400" dirty="0" smtClean="0"/>
              <a:t>завершающиеся </a:t>
            </a:r>
            <a:r>
              <a:rPr lang="ru-RU" sz="2400" dirty="0"/>
              <a:t>в указанном году.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Раздел рубрикатора</a:t>
            </a:r>
            <a:r>
              <a:rPr lang="ru-RU" sz="2400" dirty="0"/>
              <a:t>. В этом выпадающем списке можно выбрать один </a:t>
            </a:r>
          </a:p>
          <a:p>
            <a:pPr marL="0" indent="0">
              <a:buNone/>
            </a:pPr>
            <a:r>
              <a:rPr lang="ru-RU" sz="2400" dirty="0"/>
              <a:t>из разделов государственного рубрикатора научно-технической информации </a:t>
            </a:r>
          </a:p>
          <a:p>
            <a:pPr marL="0" indent="0">
              <a:buNone/>
            </a:pPr>
            <a:r>
              <a:rPr lang="ru-RU" sz="2400" dirty="0"/>
              <a:t>(ГРНТИ), к которому должны относиться найденные работы.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Организация-исполнитель. </a:t>
            </a:r>
            <a:r>
              <a:rPr lang="ru-RU" sz="2400" dirty="0"/>
              <a:t>В этом поле можно ввести одно или </a:t>
            </a:r>
            <a:r>
              <a:rPr lang="ru-RU" sz="2400" dirty="0" smtClean="0"/>
              <a:t>несколько </a:t>
            </a:r>
            <a:r>
              <a:rPr lang="ru-RU" sz="2400" dirty="0"/>
              <a:t>слов, которые должны содержаться в названии организации-</a:t>
            </a:r>
          </a:p>
          <a:p>
            <a:pPr marL="0" indent="0">
              <a:buNone/>
            </a:pPr>
            <a:r>
              <a:rPr lang="ru-RU" sz="2400" dirty="0"/>
              <a:t>исполнителя работы (полном либо сокращённом). Порядок введённых слов </a:t>
            </a:r>
          </a:p>
          <a:p>
            <a:pPr marL="0" indent="0">
              <a:buNone/>
            </a:pPr>
            <a:r>
              <a:rPr lang="ru-RU" sz="2400" dirty="0"/>
              <a:t>не влияет на результаты поиска. Для более полного поиска можно вводить не </a:t>
            </a:r>
          </a:p>
          <a:p>
            <a:pPr marL="0" indent="0">
              <a:buNone/>
            </a:pPr>
            <a:r>
              <a:rPr lang="ru-RU" sz="2400" dirty="0"/>
              <a:t>полные слова, а их неизменяемые части.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После заполнения требуемых полей следует нажать </a:t>
            </a:r>
            <a:r>
              <a:rPr lang="ru-RU" sz="2400" dirty="0"/>
              <a:t>на </a:t>
            </a:r>
            <a:r>
              <a:rPr lang="ru-RU" sz="2400" dirty="0" smtClean="0"/>
              <a:t>кнопку</a:t>
            </a:r>
          </a:p>
          <a:p>
            <a:pPr marL="0" indent="0">
              <a:buNone/>
            </a:pPr>
            <a:r>
              <a:rPr lang="ru-RU" sz="2400" dirty="0" smtClean="0"/>
              <a:t>В результате будут </a:t>
            </a:r>
            <a:r>
              <a:rPr lang="ru-RU" sz="2400" dirty="0"/>
              <a:t>найдены </a:t>
            </a:r>
            <a:r>
              <a:rPr lang="ru-RU" sz="2400" dirty="0" smtClean="0"/>
              <a:t>проекты, </a:t>
            </a:r>
            <a:r>
              <a:rPr lang="ru-RU" sz="2400" dirty="0"/>
              <a:t>удовлетворяющие всем </a:t>
            </a:r>
          </a:p>
          <a:p>
            <a:pPr marL="0" indent="0">
              <a:buNone/>
            </a:pPr>
            <a:r>
              <a:rPr lang="ru-RU" sz="2400" dirty="0"/>
              <a:t>заданным условиям. </a:t>
            </a:r>
            <a:r>
              <a:rPr lang="ru-RU" sz="2400" dirty="0" smtClean="0"/>
              <a:t> </a:t>
            </a:r>
            <a:endParaRPr lang="ru-RU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4624"/>
            <a:ext cx="9144000" cy="737354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НИОК(Т)Р</a:t>
            </a:r>
            <a:endParaRPr lang="ru-RU" altLang="ru-RU" sz="28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5"/>
          <a:stretch/>
        </p:blipFill>
        <p:spPr>
          <a:xfrm>
            <a:off x="0" y="5789"/>
            <a:ext cx="9173184" cy="687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243638"/>
            <a:ext cx="1828800" cy="365125"/>
          </a:xfrm>
        </p:spPr>
        <p:txBody>
          <a:bodyPr/>
          <a:lstStyle/>
          <a:p>
            <a:fld id="{6C38792B-54EB-4B35-8D34-793105DF1B08}" type="slidenum">
              <a:rPr lang="ru-RU"/>
              <a:pPr/>
              <a:t>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14282" y="857232"/>
          <a:ext cx="8712968" cy="557428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0797"/>
                <a:gridCol w="6200563"/>
                <a:gridCol w="1163380"/>
                <a:gridCol w="928228"/>
              </a:tblGrid>
              <a:tr h="351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Запись из Реестра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Раздел рубрикатора Реестра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Год завершения работы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 anchor="ctr"/>
                </a:tc>
              </a:tr>
              <a:tr h="21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20041895. Оценить ресурсы геотермальной энергии Брестской впадины. Государственное предприятие «НПЦ по геологии». 12.2005. отчёт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2005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2004597. Определение геотермического режима пластов на Осиповичском ПХГ методом высокоточной термометрии скважин с целью выявления гидродинамически активных пропластков и контроля производственного процесса. Государственное предприятие «НПЦ по геологии». 1.2005.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2005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21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20066936. Выполнить геотермический комплекс исследований в экспериментальной скважине Вычулковская 201. Государственное предприятие «НПЦ по геологии». 11.2007.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52. Горное дело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21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20065854. Ресурсы геотермальной энергии г. Бреста и прилегающих районов. Государственное предприятие «НПЦ по геологии». 3.2008.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52. Горное дело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20083321. Научное сопровождение проекта на выполнение работ по изучению возможности использования глубоких скважин Припятского прогиба в односкважинной технологии отбора геотермальной энергии. Государственное предприятие «НПЦ по геологии». 12.2009.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38. Геология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4289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20090727. Научно-техническое обоснование и сопровождение работ по изучению возможности использования глубоких скважин Припятского прогиба и Оршанской впадины для отбора низкоэнтальпийной геотермальной энергии. Государственное предприятие «НПЦ по геологии». 12.2009.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38. Геология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21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20062068. Обосновать постановку геологоразведочных работ по оценке геотермальных ресурсов недр Беларуси. Государственное предприятие «НПЦ по геологии». 12.2010.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38. Геология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20062579. Изучение теплового состояния земной коры Беларуси в связи с использованием геотермальной энергии, созданием и эксплуатацией подземных хранилищ газа. Государственное предприятие «НПЦ по геологии». 12.2010. отчёт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38. Геология</a:t>
                      </a:r>
                      <a:endParaRPr lang="ru-RU" sz="900" b="0" i="0" u="none" strike="noStrike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20121770. Разработать и изготовить основные узлы двух экспериментальных образцов переносного скважинного термометра для геотермических исследований повышенной точности. ГО «НПЦ НАН Беларуси по материаловедению». 12.2012.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29. Физика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89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20122147. Исследовать и разработать технические решения использования тепла геотермальных вод для теплоснабжения отдельно стоящих зданий, расположенных вдали от централизованных источников тепловой энергии, и подготовить рекомендации для проектировщиков. Государственное предприятие «Институт жилища — НИПТИС им. </a:t>
                      </a:r>
                      <a:r>
                        <a:rPr lang="ru-RU" sz="900" u="none" strike="noStrike" dirty="0" err="1">
                          <a:effectLst/>
                        </a:rPr>
                        <a:t>Атаева</a:t>
                      </a:r>
                      <a:r>
                        <a:rPr lang="ru-RU" sz="900" u="none" strike="noStrike" dirty="0">
                          <a:effectLst/>
                        </a:rPr>
                        <a:t> С. С.». 12.2012.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44. Энергетика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89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20130835. Провести приёмочные (натурные) испытания экспериментального образца переносного скважинного термометра для геотермических исследований повышенной точности, разработать конструкторскую, программную и эксплуатационную документацию на термометр — литера О1. ГО «НПЦ НАН Беларуси по материаловедению». 11.2013.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29. Физика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20122314. Разработка и внедрение переносного скважинного термометра для геотермических исследований повышенной точности. Государственное предприятие «НПЦ по геологии». 12.2013.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38. Геология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75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75000"/>
                        <a:alpha val="68000"/>
                      </a:schemeClr>
                    </a:solidFill>
                  </a:tcPr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20110665. Составление карт геотермальных ресурсов по регионам республики с геолого-экономической оценкой по условиям использования геотермальной энергии. Государственное предприятие «НПЦ по геологии». 12.2015.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38. Геология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/>
                </a:tc>
              </a:tr>
              <a:tr h="321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20151500. Разработать и изготовить опытный образец переносного скважинного термометра с высоким разрешением для геотермических </a:t>
                      </a:r>
                      <a:r>
                        <a:rPr lang="ru-RU" sz="900" u="none" strike="noStrike" dirty="0" err="1">
                          <a:effectLst/>
                        </a:rPr>
                        <a:t>исследований.ГО</a:t>
                      </a:r>
                      <a:r>
                        <a:rPr lang="ru-RU" sz="900" u="none" strike="noStrike" dirty="0">
                          <a:effectLst/>
                        </a:rPr>
                        <a:t> «НПЦ НАН Беларуси по материаловедению». 10.2016.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47. Электроника. Радиотехника</a:t>
                      </a:r>
                      <a:endParaRPr lang="ru-RU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12" marR="3212" marT="3212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618" name="TextBox 4"/>
          <p:cNvSpPr txBox="1">
            <a:spLocks noChangeArrowheads="1"/>
          </p:cNvSpPr>
          <p:nvPr/>
        </p:nvSpPr>
        <p:spPr bwMode="auto">
          <a:xfrm>
            <a:off x="87313" y="71414"/>
            <a:ext cx="9056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Работы по геотермальной энергетике, зарегистрированные в реестре НИОК(Т)Р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Ins="90000" rtlCol="0" anchor="ctr"/>
      <a:lstStyle>
        <a:defPPr algn="ctr">
          <a:defRPr b="1" smtClean="0">
            <a:solidFill>
              <a:schemeClr val="bg1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5450</TotalTime>
  <Words>1040</Words>
  <Application>Microsoft Office PowerPoint</Application>
  <PresentationFormat>Экран (4:3)</PresentationFormat>
  <Paragraphs>284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Тимофей Старченков</dc:creator>
  <cp:lastModifiedBy>Крижановская Мария</cp:lastModifiedBy>
  <cp:revision>588</cp:revision>
  <cp:lastPrinted>2017-05-23T08:35:40Z</cp:lastPrinted>
  <dcterms:modified xsi:type="dcterms:W3CDTF">2017-07-10T11:45:48Z</dcterms:modified>
</cp:coreProperties>
</file>