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851" r:id="rId2"/>
    <p:sldMasterId id="2147484064" r:id="rId3"/>
    <p:sldMasterId id="2147484073" r:id="rId4"/>
    <p:sldMasterId id="2147484082" r:id="rId5"/>
    <p:sldMasterId id="2147484102" r:id="rId6"/>
  </p:sldMasterIdLst>
  <p:notesMasterIdLst>
    <p:notesMasterId r:id="rId21"/>
  </p:notesMasterIdLst>
  <p:handoutMasterIdLst>
    <p:handoutMasterId r:id="rId22"/>
  </p:handoutMasterIdLst>
  <p:sldIdLst>
    <p:sldId id="525" r:id="rId7"/>
    <p:sldId id="513" r:id="rId8"/>
    <p:sldId id="521" r:id="rId9"/>
    <p:sldId id="512" r:id="rId10"/>
    <p:sldId id="514" r:id="rId11"/>
    <p:sldId id="526" r:id="rId12"/>
    <p:sldId id="517" r:id="rId13"/>
    <p:sldId id="515" r:id="rId14"/>
    <p:sldId id="516" r:id="rId15"/>
    <p:sldId id="518" r:id="rId16"/>
    <p:sldId id="534" r:id="rId17"/>
    <p:sldId id="535" r:id="rId18"/>
    <p:sldId id="529" r:id="rId19"/>
    <p:sldId id="520" r:id="rId20"/>
  </p:sldIdLst>
  <p:sldSz cx="9906000" cy="6858000" type="A4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Белковец Андрей" initials="Б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A7420"/>
    <a:srgbClr val="77933C"/>
    <a:srgbClr val="87AC48"/>
    <a:srgbClr val="4D4D4D"/>
    <a:srgbClr val="C0C0C0"/>
    <a:srgbClr val="87AD48"/>
    <a:srgbClr val="8ABC3C"/>
    <a:srgbClr val="4D4D4F"/>
    <a:srgbClr val="CADC49"/>
    <a:srgbClr val="87AC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45" autoAdjust="0"/>
    <p:restoredTop sz="99200" autoAdjust="0"/>
  </p:normalViewPr>
  <p:slideViewPr>
    <p:cSldViewPr showGuides="1">
      <p:cViewPr>
        <p:scale>
          <a:sx n="99" d="100"/>
          <a:sy n="99" d="100"/>
        </p:scale>
        <p:origin x="-2016" y="-468"/>
      </p:cViewPr>
      <p:guideLst>
        <p:guide orient="horz" pos="816"/>
        <p:guide orient="horz" pos="2208"/>
        <p:guide pos="336"/>
        <p:guide pos="10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8" y="0"/>
            <a:ext cx="2946190" cy="496650"/>
          </a:xfrm>
          <a:prstGeom prst="rect">
            <a:avLst/>
          </a:prstGeom>
        </p:spPr>
        <p:txBody>
          <a:bodyPr vert="horz" lIns="91228" tIns="45615" rIns="91228" bIns="4561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907" y="0"/>
            <a:ext cx="2946190" cy="496650"/>
          </a:xfrm>
          <a:prstGeom prst="rect">
            <a:avLst/>
          </a:prstGeom>
        </p:spPr>
        <p:txBody>
          <a:bodyPr vert="horz" lIns="91228" tIns="45615" rIns="91228" bIns="45615" rtlCol="0"/>
          <a:lstStyle>
            <a:lvl1pPr algn="r">
              <a:defRPr sz="1200"/>
            </a:lvl1pPr>
          </a:lstStyle>
          <a:p>
            <a:fld id="{3731D044-8867-4925-8A9D-76421B03CA69}" type="datetimeFigureOut">
              <a:rPr lang="ru-RU" smtClean="0"/>
              <a:pPr/>
              <a:t>22.05.2017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8" y="9428407"/>
            <a:ext cx="2946190" cy="496650"/>
          </a:xfrm>
          <a:prstGeom prst="rect">
            <a:avLst/>
          </a:prstGeom>
        </p:spPr>
        <p:txBody>
          <a:bodyPr vert="horz" lIns="91228" tIns="45615" rIns="91228" bIns="4561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907" y="9428407"/>
            <a:ext cx="2946190" cy="496650"/>
          </a:xfrm>
          <a:prstGeom prst="rect">
            <a:avLst/>
          </a:prstGeom>
        </p:spPr>
        <p:txBody>
          <a:bodyPr vert="horz" lIns="91228" tIns="45615" rIns="91228" bIns="45615" rtlCol="0" anchor="b"/>
          <a:lstStyle>
            <a:lvl1pPr algn="r">
              <a:defRPr sz="1200"/>
            </a:lvl1pPr>
          </a:lstStyle>
          <a:p>
            <a:fld id="{A62A3A0D-3FD5-413B-B9C0-D8F9202C44C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22414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1" y="7"/>
            <a:ext cx="2946066" cy="49579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194" tIns="45600" rIns="91194" bIns="4560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102" y="7"/>
            <a:ext cx="2946066" cy="49579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194" tIns="45600" rIns="91194" bIns="4560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5963" y="747713"/>
            <a:ext cx="5367337" cy="3716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690" y="4713121"/>
            <a:ext cx="5437837" cy="446829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194" tIns="45600" rIns="91194" bIns="456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1" y="9429315"/>
            <a:ext cx="2946066" cy="49579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194" tIns="45600" rIns="91194" bIns="4560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102" y="9429315"/>
            <a:ext cx="2946066" cy="49579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194" tIns="45600" rIns="91194" bIns="4560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345FC33-8535-486C-8316-14BA4C4997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97978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371269" y="6568359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PT Sans" panose="020B0503020203020204" pitchFamily="34" charset="-52"/>
              </a:defRPr>
            </a:lvl1pPr>
          </a:lstStyle>
          <a:p>
            <a:fld id="{FEFEB36D-1BA6-4020-92C1-B339ACC1401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0" y="6632653"/>
            <a:ext cx="9906000" cy="225425"/>
            <a:chOff x="0" y="6629400"/>
            <a:chExt cx="9906000" cy="225425"/>
          </a:xfrm>
        </p:grpSpPr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304800" y="6640513"/>
              <a:ext cx="5903913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n-US" sz="800" dirty="0">
                  <a:solidFill>
                    <a:prstClr val="black"/>
                  </a:solidFill>
                  <a:latin typeface="PT Sans" panose="020B0503020203020204" pitchFamily="34" charset="-52"/>
                </a:rPr>
                <a:t>© 201</a:t>
              </a:r>
              <a:r>
                <a:rPr lang="ru-RU" sz="800" dirty="0">
                  <a:solidFill>
                    <a:prstClr val="black"/>
                  </a:solidFill>
                  <a:latin typeface="PT Sans" panose="020B0503020203020204" pitchFamily="34" charset="-52"/>
                </a:rPr>
                <a:t>3 </a:t>
              </a:r>
              <a:r>
                <a:rPr lang="ru-RU" sz="800" dirty="0" smtClean="0">
                  <a:solidFill>
                    <a:prstClr val="black"/>
                  </a:solidFill>
                  <a:latin typeface="PT Sans" panose="020B0503020203020204" pitchFamily="34" charset="-52"/>
                </a:rPr>
                <a:t>ОАО «Банк развития Республики Беларусь», Управление международного бизнеса</a:t>
              </a:r>
              <a:endParaRPr lang="ru-RU" sz="800" dirty="0">
                <a:solidFill>
                  <a:prstClr val="black"/>
                </a:solidFill>
                <a:latin typeface="PT Sans" panose="020B0503020203020204" pitchFamily="34" charset="-52"/>
              </a:endParaRP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0" y="6629400"/>
              <a:ext cx="9906000" cy="0"/>
            </a:xfrm>
            <a:prstGeom prst="line">
              <a:avLst/>
            </a:prstGeom>
            <a:ln w="19050">
              <a:solidFill>
                <a:srgbClr val="87AC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8"/>
          <p:cNvGrpSpPr/>
          <p:nvPr userDrawn="1"/>
        </p:nvGrpSpPr>
        <p:grpSpPr>
          <a:xfrm>
            <a:off x="0" y="260648"/>
            <a:ext cx="9906000" cy="536104"/>
            <a:chOff x="0" y="228600"/>
            <a:chExt cx="9144000" cy="536104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>
              <a:off x="0" y="764704"/>
              <a:ext cx="9144000" cy="0"/>
            </a:xfrm>
            <a:prstGeom prst="line">
              <a:avLst/>
            </a:prstGeom>
            <a:ln w="19050">
              <a:solidFill>
                <a:srgbClr val="87AC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0" y="228600"/>
              <a:ext cx="9144000" cy="0"/>
            </a:xfrm>
            <a:prstGeom prst="line">
              <a:avLst/>
            </a:prstGeom>
            <a:ln w="19050">
              <a:solidFill>
                <a:srgbClr val="87AC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Users\evstrateva.o\Documents\pictures\БРРБ лого\ScreenHunter_33 Aug. 30 12.43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6389" y="316672"/>
              <a:ext cx="1072920" cy="299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94619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980729"/>
            <a:ext cx="5943600" cy="37468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PT Sans" panose="020B0503020203020204" pitchFamily="34" charset="-5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PT Sans" panose="020B0503020203020204" pitchFamily="34" charset="-5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371269" y="6568359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PT Sans" panose="020B0503020203020204" pitchFamily="34" charset="-52"/>
              </a:defRPr>
            </a:lvl1pPr>
          </a:lstStyle>
          <a:p>
            <a:fld id="{FEFEB36D-1BA6-4020-92C1-B339ACC1401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17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371269" y="6568357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PT Sans" panose="020B0503020203020204" pitchFamily="34" charset="-52"/>
              </a:defRPr>
            </a:lvl1pPr>
          </a:lstStyle>
          <a:p>
            <a:fld id="{FEFEB36D-1BA6-4020-92C1-B339ACC1401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0" y="6632651"/>
            <a:ext cx="9906000" cy="225425"/>
            <a:chOff x="0" y="6629400"/>
            <a:chExt cx="9906000" cy="225425"/>
          </a:xfrm>
        </p:grpSpPr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304800" y="6640513"/>
              <a:ext cx="5903913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n-US" sz="800" dirty="0">
                  <a:solidFill>
                    <a:prstClr val="black"/>
                  </a:solidFill>
                  <a:latin typeface="PT Sans" panose="020B0503020203020204" pitchFamily="34" charset="-52"/>
                </a:rPr>
                <a:t>© 201</a:t>
              </a:r>
              <a:r>
                <a:rPr lang="ru-RU" sz="800" dirty="0">
                  <a:solidFill>
                    <a:prstClr val="black"/>
                  </a:solidFill>
                  <a:latin typeface="PT Sans" panose="020B0503020203020204" pitchFamily="34" charset="-52"/>
                </a:rPr>
                <a:t>3 </a:t>
              </a:r>
              <a:r>
                <a:rPr lang="ru-RU" sz="800" dirty="0" smtClean="0">
                  <a:solidFill>
                    <a:prstClr val="black"/>
                  </a:solidFill>
                  <a:latin typeface="PT Sans" panose="020B0503020203020204" pitchFamily="34" charset="-52"/>
                </a:rPr>
                <a:t>ОАО «Банк развития Республики Беларусь», Управление международного бизнеса</a:t>
              </a:r>
              <a:endParaRPr lang="ru-RU" sz="800" dirty="0">
                <a:solidFill>
                  <a:prstClr val="black"/>
                </a:solidFill>
                <a:latin typeface="PT Sans" panose="020B0503020203020204" pitchFamily="34" charset="-52"/>
              </a:endParaRP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0" y="6629400"/>
              <a:ext cx="9906000" cy="0"/>
            </a:xfrm>
            <a:prstGeom prst="line">
              <a:avLst/>
            </a:prstGeom>
            <a:ln w="19050">
              <a:solidFill>
                <a:srgbClr val="87AC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8"/>
          <p:cNvGrpSpPr/>
          <p:nvPr userDrawn="1"/>
        </p:nvGrpSpPr>
        <p:grpSpPr>
          <a:xfrm>
            <a:off x="0" y="260648"/>
            <a:ext cx="9906000" cy="536104"/>
            <a:chOff x="0" y="228600"/>
            <a:chExt cx="9144000" cy="536104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>
              <a:off x="0" y="764704"/>
              <a:ext cx="9144000" cy="0"/>
            </a:xfrm>
            <a:prstGeom prst="line">
              <a:avLst/>
            </a:prstGeom>
            <a:ln w="19050">
              <a:solidFill>
                <a:srgbClr val="87AC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0" y="228600"/>
              <a:ext cx="9144000" cy="0"/>
            </a:xfrm>
            <a:prstGeom prst="line">
              <a:avLst/>
            </a:prstGeom>
            <a:ln w="19050">
              <a:solidFill>
                <a:srgbClr val="87AC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Users\evstrateva.o\Documents\pictures\БРРБ лого\ScreenHunter_33 Aug. 30 12.43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6389" y="316672"/>
              <a:ext cx="1072920" cy="299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62820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500"/>
            <a:ext cx="84201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PT Sans" panose="020B0503020203020204" pitchFamily="34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PT Sans" panose="020B0503020203020204" pitchFamily="34" charset="-5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371269" y="6568357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PT Sans" panose="020B0503020203020204" pitchFamily="34" charset="-52"/>
              </a:defRPr>
            </a:lvl1pPr>
          </a:lstStyle>
          <a:p>
            <a:fld id="{FEFEB36D-1BA6-4020-92C1-B339ACC1401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264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506" y="260648"/>
            <a:ext cx="7644849" cy="504056"/>
          </a:xfrm>
          <a:prstGeom prst="rect">
            <a:avLst/>
          </a:prstGeom>
        </p:spPr>
        <p:txBody>
          <a:bodyPr/>
          <a:lstStyle>
            <a:lvl1pPr algn="l">
              <a:defRPr sz="1800" b="0">
                <a:latin typeface="PT Sans" panose="020B0503020203020204" pitchFamily="34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PT Sans" panose="020B0503020203020204" pitchFamily="34" charset="-52"/>
              </a:defRPr>
            </a:lvl1pPr>
            <a:lvl2pPr>
              <a:defRPr>
                <a:latin typeface="PT Sans" panose="020B0503020203020204" pitchFamily="34" charset="-52"/>
              </a:defRPr>
            </a:lvl2pPr>
            <a:lvl3pPr>
              <a:defRPr>
                <a:latin typeface="PT Sans" panose="020B0503020203020204" pitchFamily="34" charset="-52"/>
              </a:defRPr>
            </a:lvl3pPr>
            <a:lvl4pPr>
              <a:defRPr>
                <a:latin typeface="PT Sans" panose="020B0503020203020204" pitchFamily="34" charset="-52"/>
              </a:defRPr>
            </a:lvl4pPr>
            <a:lvl5pPr>
              <a:defRPr>
                <a:latin typeface="PT Sans" panose="020B0503020203020204" pitchFamily="34" charset="-52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371269" y="6568357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PT Sans" panose="020B0503020203020204" pitchFamily="34" charset="-52"/>
              </a:defRPr>
            </a:lvl1pPr>
          </a:lstStyle>
          <a:p>
            <a:fld id="{FEFEB36D-1BA6-4020-92C1-B339ACC1401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081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75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PT Sans" panose="020B0503020203020204" pitchFamily="34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PT Sans" panose="020B0503020203020204" pitchFamily="34" charset="-5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371269" y="6568357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PT Sans" panose="020B0503020203020204" pitchFamily="34" charset="-52"/>
              </a:defRPr>
            </a:lvl1pPr>
          </a:lstStyle>
          <a:p>
            <a:fld id="{FEFEB36D-1BA6-4020-92C1-B339ACC1401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200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490066"/>
          </a:xfrm>
          <a:prstGeom prst="rect">
            <a:avLst/>
          </a:prstGeom>
        </p:spPr>
        <p:txBody>
          <a:bodyPr/>
          <a:lstStyle>
            <a:lvl1pPr algn="l">
              <a:defRPr sz="1800">
                <a:latin typeface="PT Sans" panose="020B0503020203020204" pitchFamily="34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PT Sans" panose="020B0503020203020204" pitchFamily="34" charset="-52"/>
              </a:defRPr>
            </a:lvl1pPr>
            <a:lvl2pPr>
              <a:defRPr sz="2400">
                <a:latin typeface="PT Sans" panose="020B0503020203020204" pitchFamily="34" charset="-52"/>
              </a:defRPr>
            </a:lvl2pPr>
            <a:lvl3pPr>
              <a:defRPr sz="2000">
                <a:latin typeface="PT Sans" panose="020B0503020203020204" pitchFamily="34" charset="-52"/>
              </a:defRPr>
            </a:lvl3pPr>
            <a:lvl4pPr>
              <a:defRPr sz="1800">
                <a:latin typeface="PT Sans" panose="020B0503020203020204" pitchFamily="34" charset="-52"/>
              </a:defRPr>
            </a:lvl4pPr>
            <a:lvl5pPr>
              <a:defRPr sz="1800">
                <a:latin typeface="PT Sans" panose="020B0503020203020204" pitchFamily="34" charset="-5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PT Sans" panose="020B0503020203020204" pitchFamily="34" charset="-52"/>
              </a:defRPr>
            </a:lvl1pPr>
            <a:lvl2pPr>
              <a:defRPr sz="2400">
                <a:latin typeface="PT Sans" panose="020B0503020203020204" pitchFamily="34" charset="-52"/>
              </a:defRPr>
            </a:lvl2pPr>
            <a:lvl3pPr>
              <a:defRPr sz="2000">
                <a:latin typeface="PT Sans" panose="020B0503020203020204" pitchFamily="34" charset="-52"/>
              </a:defRPr>
            </a:lvl3pPr>
            <a:lvl4pPr>
              <a:defRPr sz="1800">
                <a:latin typeface="PT Sans" panose="020B0503020203020204" pitchFamily="34" charset="-52"/>
              </a:defRPr>
            </a:lvl4pPr>
            <a:lvl5pPr>
              <a:defRPr sz="1800">
                <a:latin typeface="PT Sans" panose="020B0503020203020204" pitchFamily="34" charset="-5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371269" y="6568357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PT Sans" panose="020B0503020203020204" pitchFamily="34" charset="-52"/>
              </a:defRPr>
            </a:lvl1pPr>
          </a:lstStyle>
          <a:p>
            <a:fld id="{FEFEB36D-1BA6-4020-92C1-B339ACC1401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040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 algn="l">
              <a:defRPr sz="1800">
                <a:latin typeface="PT Sans" panose="020B0503020203020204" pitchFamily="34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PT Sans" panose="020B0503020203020204" pitchFamily="34" charset="-5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PT Sans" panose="020B0503020203020204" pitchFamily="34" charset="-52"/>
              </a:defRPr>
            </a:lvl1pPr>
            <a:lvl2pPr>
              <a:defRPr sz="2000">
                <a:latin typeface="PT Sans" panose="020B0503020203020204" pitchFamily="34" charset="-52"/>
              </a:defRPr>
            </a:lvl2pPr>
            <a:lvl3pPr>
              <a:defRPr sz="1800">
                <a:latin typeface="PT Sans" panose="020B0503020203020204" pitchFamily="34" charset="-52"/>
              </a:defRPr>
            </a:lvl3pPr>
            <a:lvl4pPr>
              <a:defRPr sz="1600">
                <a:latin typeface="PT Sans" panose="020B0503020203020204" pitchFamily="34" charset="-52"/>
              </a:defRPr>
            </a:lvl4pPr>
            <a:lvl5pPr>
              <a:defRPr sz="1600">
                <a:latin typeface="PT Sans" panose="020B0503020203020204" pitchFamily="34" charset="-5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PT Sans" panose="020B0503020203020204" pitchFamily="34" charset="-5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PT Sans" panose="020B0503020203020204" pitchFamily="34" charset="-52"/>
              </a:defRPr>
            </a:lvl1pPr>
            <a:lvl2pPr>
              <a:defRPr sz="2000">
                <a:latin typeface="PT Sans" panose="020B0503020203020204" pitchFamily="34" charset="-52"/>
              </a:defRPr>
            </a:lvl2pPr>
            <a:lvl3pPr>
              <a:defRPr sz="1800">
                <a:latin typeface="PT Sans" panose="020B0503020203020204" pitchFamily="34" charset="-52"/>
              </a:defRPr>
            </a:lvl3pPr>
            <a:lvl4pPr>
              <a:defRPr sz="1600">
                <a:latin typeface="PT Sans" panose="020B0503020203020204" pitchFamily="34" charset="-52"/>
              </a:defRPr>
            </a:lvl4pPr>
            <a:lvl5pPr>
              <a:defRPr sz="1600">
                <a:latin typeface="PT Sans" panose="020B0503020203020204" pitchFamily="34" charset="-5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371269" y="6568357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PT Sans" panose="020B0503020203020204" pitchFamily="34" charset="-52"/>
              </a:defRPr>
            </a:lvl1pPr>
          </a:lstStyle>
          <a:p>
            <a:fld id="{FEFEB36D-1BA6-4020-92C1-B339ACC1401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020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562074"/>
          </a:xfrm>
          <a:prstGeom prst="rect">
            <a:avLst/>
          </a:prstGeom>
        </p:spPr>
        <p:txBody>
          <a:bodyPr/>
          <a:lstStyle>
            <a:lvl1pPr algn="l"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371269" y="6568357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PT Sans" panose="020B0503020203020204" pitchFamily="34" charset="-52"/>
              </a:defRPr>
            </a:lvl1pPr>
          </a:lstStyle>
          <a:p>
            <a:fld id="{FEFEB36D-1BA6-4020-92C1-B339ACC1401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2579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371269" y="6568357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PT Sans" panose="020B0503020203020204" pitchFamily="34" charset="-52"/>
              </a:defRPr>
            </a:lvl1pPr>
          </a:lstStyle>
          <a:p>
            <a:fld id="{FEFEB36D-1BA6-4020-92C1-B339ACC1401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326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908720"/>
            <a:ext cx="3259006" cy="52638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PT Sans" panose="020B0503020203020204" pitchFamily="34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908726"/>
            <a:ext cx="5537729" cy="521744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PT Sans" panose="020B0503020203020204" pitchFamily="34" charset="-52"/>
              </a:defRPr>
            </a:lvl1pPr>
            <a:lvl2pPr>
              <a:defRPr sz="2800">
                <a:latin typeface="PT Sans" panose="020B0503020203020204" pitchFamily="34" charset="-52"/>
              </a:defRPr>
            </a:lvl2pPr>
            <a:lvl3pPr>
              <a:defRPr sz="2400">
                <a:latin typeface="PT Sans" panose="020B0503020203020204" pitchFamily="34" charset="-52"/>
              </a:defRPr>
            </a:lvl3pPr>
            <a:lvl4pPr>
              <a:defRPr sz="2000">
                <a:latin typeface="PT Sans" panose="020B0503020203020204" pitchFamily="34" charset="-52"/>
              </a:defRPr>
            </a:lvl4pPr>
            <a:lvl5pPr>
              <a:defRPr sz="2000">
                <a:latin typeface="PT Sans" panose="020B0503020203020204" pitchFamily="34" charset="-5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PT Sans" panose="020B0503020203020204" pitchFamily="34" charset="-5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371269" y="6568357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PT Sans" panose="020B0503020203020204" pitchFamily="34" charset="-52"/>
              </a:defRPr>
            </a:lvl1pPr>
          </a:lstStyle>
          <a:p>
            <a:fld id="{FEFEB36D-1BA6-4020-92C1-B339ACC1401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370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502"/>
            <a:ext cx="84201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PT Sans" panose="020B0503020203020204" pitchFamily="34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PT Sans" panose="020B0503020203020204" pitchFamily="34" charset="-5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371269" y="6568359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PT Sans" panose="020B0503020203020204" pitchFamily="34" charset="-52"/>
              </a:defRPr>
            </a:lvl1pPr>
          </a:lstStyle>
          <a:p>
            <a:fld id="{FEFEB36D-1BA6-4020-92C1-B339ACC1401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3540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980729"/>
            <a:ext cx="5943600" cy="37468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PT Sans" panose="020B0503020203020204" pitchFamily="34" charset="-5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PT Sans" panose="020B0503020203020204" pitchFamily="34" charset="-5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371269" y="6568357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PT Sans" panose="020B0503020203020204" pitchFamily="34" charset="-52"/>
              </a:defRPr>
            </a:lvl1pPr>
          </a:lstStyle>
          <a:p>
            <a:fld id="{FEFEB36D-1BA6-4020-92C1-B339ACC1401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449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артовый слайд"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F757E-F6F7-4A5B-8F73-CCDAF38AB7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E088A-E1E3-43A6-8CE1-8034FDB6F2F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547446" y="1955409"/>
            <a:ext cx="5838092" cy="1856935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4200"/>
              </a:lnSpc>
              <a:buNone/>
              <a:defRPr sz="4400" i="1" baseline="0">
                <a:solidFill>
                  <a:schemeClr val="tx1">
                    <a:lumMod val="75000"/>
                    <a:lumOff val="25000"/>
                  </a:schemeClr>
                </a:solidFill>
                <a:latin typeface="Neo Sans Pro Light" panose="020B0304030504040204" pitchFamily="34" charset="0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547446" y="4480413"/>
            <a:ext cx="4128867" cy="37294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900" baseline="0">
                <a:solidFill>
                  <a:schemeClr val="bg1">
                    <a:lumMod val="50000"/>
                  </a:schemeClr>
                </a:solidFill>
                <a:latin typeface="Neo Sans Pro Medium" panose="020B0704030504040204" pitchFamily="34" charset="0"/>
              </a:defRPr>
            </a:lvl1pPr>
          </a:lstStyle>
          <a:p>
            <a:pPr lvl="0"/>
            <a:r>
              <a:rPr lang="ru-RU" dirty="0" smtClean="0"/>
              <a:t>ФИО докладчика</a:t>
            </a:r>
            <a:endParaRPr lang="ru-RU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547494" y="4867225"/>
            <a:ext cx="2637643" cy="1294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aseline="0">
                <a:solidFill>
                  <a:schemeClr val="bg1">
                    <a:lumMod val="50000"/>
                  </a:schemeClr>
                </a:solidFill>
                <a:latin typeface="Neo Sans Pro Light" panose="020B0304030504040204" pitchFamily="34" charset="0"/>
              </a:defRPr>
            </a:lvl1pPr>
          </a:lstStyle>
          <a:p>
            <a:pPr lvl="0"/>
            <a:r>
              <a:rPr lang="ru-RU" dirty="0" smtClean="0"/>
              <a:t>Должность и доп. ифнормация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5879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F757E-F6F7-4A5B-8F73-CCDAF38AB7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E088A-E1E3-43A6-8CE1-8034FDB6F2F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" name="TextBox 3"/>
          <p:cNvSpPr txBox="1"/>
          <p:nvPr userDrawn="1"/>
        </p:nvSpPr>
        <p:spPr>
          <a:xfrm>
            <a:off x="1525521" y="2046982"/>
            <a:ext cx="2975438" cy="1308662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pPr defTabSz="804649" eaLnBrk="0" hangingPunct="0"/>
            <a:r>
              <a:rPr lang="ru-RU" sz="39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Neo Sans Pro Light" panose="020B0304030504040204" pitchFamily="34" charset="0"/>
              </a:rPr>
              <a:t>Спасибо</a:t>
            </a:r>
          </a:p>
          <a:p>
            <a:pPr defTabSz="804649" eaLnBrk="0" hangingPunct="0"/>
            <a:r>
              <a:rPr lang="ru-RU" sz="39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Neo Sans Pro Light" panose="020B0304030504040204" pitchFamily="34" charset="0"/>
              </a:rPr>
              <a:t>за внимание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544692" y="3609232"/>
            <a:ext cx="3102075" cy="1185552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pPr defTabSz="804649" eaLnBrk="0" hangingPunct="0"/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Neo Sans Pro Light" panose="020B0304030504040204" pitchFamily="34" charset="0"/>
              </a:rPr>
              <a:t>220002,  Минск, просп. Машерова, 35</a:t>
            </a:r>
          </a:p>
          <a:p>
            <a:pPr defTabSz="804649" eaLnBrk="0" hangingPunct="0"/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Neo Sans Pro Light" panose="020B0304030504040204" pitchFamily="34" charset="0"/>
              </a:rPr>
              <a:t>тел.: (+375 17) 385 </a:t>
            </a:r>
            <a:r>
              <a:rPr lang="ru-RU" sz="1400" smtClean="0">
                <a:solidFill>
                  <a:prstClr val="white">
                    <a:lumMod val="50000"/>
                  </a:prstClr>
                </a:solidFill>
                <a:latin typeface="Neo Sans Pro Light" panose="020B0304030504040204" pitchFamily="34" charset="0"/>
              </a:rPr>
              <a:t>96 12</a:t>
            </a:r>
            <a:endParaRPr lang="ru-RU" sz="1400" dirty="0" smtClean="0">
              <a:solidFill>
                <a:prstClr val="white">
                  <a:lumMod val="50000"/>
                </a:prstClr>
              </a:solidFill>
              <a:latin typeface="Neo Sans Pro Light" panose="020B0304030504040204" pitchFamily="34" charset="0"/>
            </a:endParaRPr>
          </a:p>
          <a:p>
            <a:pPr defTabSz="804649" eaLnBrk="0" hangingPunct="0"/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Neo Sans Pro Light" panose="020B0304030504040204" pitchFamily="34" charset="0"/>
              </a:rPr>
              <a:t>факс: (+375 17) 292 70 16</a:t>
            </a:r>
          </a:p>
          <a:p>
            <a:pPr defTabSz="804649" eaLnBrk="0" hangingPunct="0"/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Neo Sans Pro Light" panose="020B0304030504040204" pitchFamily="34" charset="0"/>
              </a:rPr>
              <a:t>e-mail: office@brrb.by</a:t>
            </a:r>
          </a:p>
          <a:p>
            <a:pPr defTabSz="804649" eaLnBrk="0" hangingPunct="0"/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Neo Sans Pro Light" panose="020B0304030504040204" pitchFamily="34" charset="0"/>
              </a:rPr>
              <a:t>www.brrb.by</a:t>
            </a:r>
          </a:p>
        </p:txBody>
      </p:sp>
    </p:spTree>
    <p:extLst>
      <p:ext uri="{BB962C8B-B14F-4D97-AF65-F5344CB8AC3E}">
        <p14:creationId xmlns:p14="http://schemas.microsoft.com/office/powerpoint/2010/main" val="408455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8994" y="703540"/>
            <a:ext cx="5407702" cy="2589064"/>
          </a:xfrm>
          <a:prstGeom prst="rect">
            <a:avLst/>
          </a:prstGeom>
        </p:spPr>
        <p:txBody>
          <a:bodyPr lIns="107287" tIns="53643" rIns="107287" bIns="53643" anchor="t">
            <a:normAutofit/>
          </a:bodyPr>
          <a:lstStyle>
            <a:lvl1pPr marL="603487" indent="-603487" algn="l">
              <a:buFont typeface="+mj-lt"/>
              <a:buAutoNum type="arabicPeriod"/>
              <a:defRPr sz="3900" b="0" i="0" baseline="0">
                <a:solidFill>
                  <a:schemeClr val="bg1"/>
                </a:solidFill>
                <a:latin typeface="Neo Sans Pro Medium" panose="020B0704030504040204" pitchFamily="34" charset="0"/>
              </a:defRPr>
            </a:lvl1pPr>
          </a:lstStyle>
          <a:p>
            <a:r>
              <a:rPr lang="ru-RU" dirty="0" smtClean="0"/>
              <a:t>Название раздела перзентации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A7B4B-3855-44F8-9C2A-52669BABAF0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F9A2849-4512-48E3-BC78-882F792ACE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2914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8994" y="703540"/>
            <a:ext cx="5407702" cy="2589064"/>
          </a:xfrm>
          <a:prstGeom prst="rect">
            <a:avLst/>
          </a:prstGeom>
        </p:spPr>
        <p:txBody>
          <a:bodyPr lIns="107287" tIns="53643" rIns="107287" bIns="53643" anchor="t">
            <a:normAutofit/>
          </a:bodyPr>
          <a:lstStyle>
            <a:lvl1pPr marL="603487" indent="-603487" algn="l">
              <a:buFont typeface="+mj-lt"/>
              <a:buAutoNum type="arabicPeriod"/>
              <a:defRPr sz="3900" b="0" i="0" baseline="0">
                <a:solidFill>
                  <a:schemeClr val="bg1"/>
                </a:solidFill>
                <a:latin typeface="Neo Sans Pro Medium" panose="020B0704030504040204" pitchFamily="34" charset="0"/>
              </a:defRPr>
            </a:lvl1pPr>
          </a:lstStyle>
          <a:p>
            <a:r>
              <a:rPr lang="ru-RU" dirty="0" smtClean="0"/>
              <a:t>Название раздела перзентации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A7B4B-3855-44F8-9C2A-52669BABAF0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F9A2849-4512-48E3-BC78-882F792ACE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9108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8994" y="703540"/>
            <a:ext cx="5407702" cy="2589064"/>
          </a:xfrm>
          <a:prstGeom prst="rect">
            <a:avLst/>
          </a:prstGeom>
        </p:spPr>
        <p:txBody>
          <a:bodyPr lIns="107287" tIns="53643" rIns="107287" bIns="53643" anchor="t">
            <a:normAutofit/>
          </a:bodyPr>
          <a:lstStyle>
            <a:lvl1pPr marL="603487" indent="-603487" algn="l">
              <a:buFont typeface="+mj-lt"/>
              <a:buAutoNum type="arabicPeriod"/>
              <a:defRPr sz="3900" b="0" i="0" baseline="0">
                <a:solidFill>
                  <a:schemeClr val="bg1"/>
                </a:solidFill>
                <a:latin typeface="Neo Sans Pro Medium" panose="020B0704030504040204" pitchFamily="34" charset="0"/>
              </a:defRPr>
            </a:lvl1pPr>
          </a:lstStyle>
          <a:p>
            <a:r>
              <a:rPr lang="ru-RU" dirty="0" smtClean="0"/>
              <a:t>Название раздела перзентации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A7B4B-3855-44F8-9C2A-52669BABAF0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F9A2849-4512-48E3-BC78-882F792ACE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75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на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272015" y="156634"/>
            <a:ext cx="7347985" cy="532794"/>
          </a:xfrm>
          <a:prstGeom prst="rect">
            <a:avLst/>
          </a:prstGeom>
        </p:spPr>
        <p:txBody>
          <a:bodyPr lIns="107287" tIns="53643" rIns="107287" bIns="53643" anchor="ctr">
            <a:normAutofit/>
          </a:bodyPr>
          <a:lstStyle>
            <a:lvl1pPr marL="536433" indent="-536433" algn="l">
              <a:buSzPct val="100000"/>
              <a:buFont typeface="+mj-lt"/>
              <a:buAutoNum type="arabicPeriod"/>
              <a:defRPr sz="2000" baseline="0">
                <a:solidFill>
                  <a:schemeClr val="bg1"/>
                </a:solidFill>
                <a:latin typeface="Neo Sans Pro Medium" panose="020B0704030504040204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841829" y="1016000"/>
            <a:ext cx="2525484" cy="820057"/>
          </a:xfrm>
          <a:prstGeom prst="rect">
            <a:avLst/>
          </a:prstGeom>
        </p:spPr>
        <p:txBody>
          <a:bodyPr lIns="107287" tIns="53643" rIns="107287" bIns="53643" anchor="ctr">
            <a:normAutofit/>
          </a:bodyPr>
          <a:lstStyle>
            <a:lvl1pPr marL="0" indent="0">
              <a:buNone/>
              <a:defRPr sz="2100" baseline="0">
                <a:latin typeface="Neo Sans Pro Light" panose="020B0304030504040204" pitchFamily="34" charset="0"/>
              </a:defRPr>
            </a:lvl1pPr>
          </a:lstStyle>
          <a:p>
            <a:pPr lvl="0"/>
            <a:r>
              <a:rPr lang="ru-RU" dirty="0" smtClean="0"/>
              <a:t>Подзаголовок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6" hasCustomPrompt="1"/>
          </p:nvPr>
        </p:nvSpPr>
        <p:spPr>
          <a:xfrm>
            <a:off x="849086" y="1973943"/>
            <a:ext cx="2518228" cy="4092078"/>
          </a:xfrm>
          <a:prstGeom prst="rect">
            <a:avLst/>
          </a:prstGeom>
        </p:spPr>
        <p:txBody>
          <a:bodyPr lIns="107287" tIns="53643" rIns="107287" bIns="53643">
            <a:normAutofit/>
          </a:bodyPr>
          <a:lstStyle>
            <a:lvl1pPr marL="0" marR="0" indent="0" algn="l" defTabSz="804649" rtl="0" eaLnBrk="1" fontAlgn="auto" latinLnBrk="0" hangingPunct="1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latin typeface="Neo Sans Pro Light" panose="020B030403050404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3744687" y="1023257"/>
            <a:ext cx="2576284" cy="5042763"/>
          </a:xfrm>
          <a:prstGeom prst="rect">
            <a:avLst/>
          </a:prstGeom>
        </p:spPr>
        <p:txBody>
          <a:bodyPr lIns="107287" tIns="53643" rIns="107287" bIns="53643"/>
          <a:lstStyle>
            <a:lvl1pPr marL="0" marR="0" indent="0" algn="l" defTabSz="804649" rtl="0" eaLnBrk="1" fontAlgn="auto" latinLnBrk="0" hangingPunct="1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latin typeface="Neo Sans Pro Light" panose="020B030403050404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8" hasCustomPrompt="1"/>
          </p:nvPr>
        </p:nvSpPr>
        <p:spPr>
          <a:xfrm>
            <a:off x="6691086" y="1030514"/>
            <a:ext cx="2577419" cy="5035853"/>
          </a:xfrm>
          <a:prstGeom prst="rect">
            <a:avLst/>
          </a:prstGeom>
        </p:spPr>
        <p:txBody>
          <a:bodyPr lIns="107287" tIns="53643" rIns="107287" bIns="53643">
            <a:normAutofit/>
          </a:bodyPr>
          <a:lstStyle>
            <a:lvl1pPr marL="0" marR="0" indent="0" algn="l" defTabSz="804649" rtl="0" eaLnBrk="1" fontAlgn="auto" latinLnBrk="0" hangingPunct="1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latin typeface="Neo Sans Pro Light" panose="020B030403050404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E3D2A-E630-4199-A102-7E526C209AF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04DDB22E-2866-487D-9FE1-EDB0B3CC3E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1305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на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272015" y="149375"/>
            <a:ext cx="7413299" cy="554567"/>
          </a:xfrm>
          <a:prstGeom prst="rect">
            <a:avLst/>
          </a:prstGeom>
        </p:spPr>
        <p:txBody>
          <a:bodyPr lIns="107287" tIns="53643" rIns="107287" bIns="53643" anchor="ctr">
            <a:normAutofit/>
          </a:bodyPr>
          <a:lstStyle>
            <a:lvl1pPr marL="536433" indent="-536433" algn="l">
              <a:buSzPct val="100000"/>
              <a:buFont typeface="+mj-lt"/>
              <a:buAutoNum type="arabicPeriod"/>
              <a:defRPr sz="2000" baseline="0">
                <a:solidFill>
                  <a:schemeClr val="bg1"/>
                </a:solidFill>
                <a:latin typeface="Neo Sans Pro Medium" panose="020B0704030504040204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834571" y="1016605"/>
            <a:ext cx="3945872" cy="838200"/>
          </a:xfrm>
          <a:prstGeom prst="rect">
            <a:avLst/>
          </a:prstGeom>
        </p:spPr>
        <p:txBody>
          <a:bodyPr lIns="107287" tIns="53643" rIns="107287" bIns="53643" anchor="ctr">
            <a:normAutofit/>
          </a:bodyPr>
          <a:lstStyle>
            <a:lvl1pPr marL="0" indent="0">
              <a:buNone/>
              <a:defRPr sz="2100" baseline="0">
                <a:latin typeface="Neo Sans Pro Light" panose="020B0304030504040204" pitchFamily="34" charset="0"/>
              </a:defRPr>
            </a:lvl1pPr>
          </a:lstStyle>
          <a:p>
            <a:pPr lvl="0"/>
            <a:r>
              <a:rPr lang="ru-RU" dirty="0" smtClean="0"/>
              <a:t>Подзаголовок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6" hasCustomPrompt="1"/>
          </p:nvPr>
        </p:nvSpPr>
        <p:spPr>
          <a:xfrm>
            <a:off x="841828" y="1995715"/>
            <a:ext cx="3932225" cy="4070306"/>
          </a:xfrm>
          <a:prstGeom prst="rect">
            <a:avLst/>
          </a:prstGeom>
        </p:spPr>
        <p:txBody>
          <a:bodyPr lIns="107287" tIns="53643" rIns="107287" bIns="53643">
            <a:normAutofit/>
          </a:bodyPr>
          <a:lstStyle>
            <a:lvl1pPr marL="0" marR="0" indent="0" algn="l" defTabSz="804649" rtl="0" eaLnBrk="1" fontAlgn="auto" latinLnBrk="0" hangingPunct="1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latin typeface="Neo Sans Pro Light" panose="020B030403050404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138338" y="1016001"/>
            <a:ext cx="4136291" cy="5050020"/>
          </a:xfrm>
          <a:prstGeom prst="rect">
            <a:avLst/>
          </a:prstGeom>
        </p:spPr>
        <p:txBody>
          <a:bodyPr lIns="107287" tIns="53643" rIns="107287" bIns="53643"/>
          <a:lstStyle>
            <a:lvl1pPr marL="0" marR="0" indent="0" algn="l" defTabSz="804649" rtl="0" eaLnBrk="1" fontAlgn="auto" latinLnBrk="0" hangingPunct="1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latin typeface="Neo Sans Pro Light" panose="020B030403050404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E3D2A-E630-4199-A102-7E526C209AF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04DDB22E-2866-487D-9FE1-EDB0B3CC3E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8170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272015" y="159657"/>
            <a:ext cx="8697814" cy="529771"/>
          </a:xfrm>
          <a:prstGeom prst="rect">
            <a:avLst/>
          </a:prstGeom>
        </p:spPr>
        <p:txBody>
          <a:bodyPr lIns="107287" tIns="53643" rIns="107287" bIns="53643" anchor="ctr">
            <a:normAutofit/>
          </a:bodyPr>
          <a:lstStyle>
            <a:lvl1pPr marL="536433" indent="-536433" algn="l">
              <a:buSzPct val="100000"/>
              <a:buFont typeface="+mj-lt"/>
              <a:buAutoNum type="arabicPeriod"/>
              <a:defRPr sz="2000" baseline="0">
                <a:solidFill>
                  <a:schemeClr val="bg1"/>
                </a:solidFill>
                <a:latin typeface="Neo Sans Pro Medium" panose="020B0704030504040204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E3D2A-E630-4199-A102-7E526C209AF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04DDB22E-2866-487D-9FE1-EDB0B3CC3E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5584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артовый слайд"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F757E-F6F7-4A5B-8F73-CCDAF38AB7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E088A-E1E3-43A6-8CE1-8034FDB6F2F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547446" y="1955409"/>
            <a:ext cx="5838092" cy="1856935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4200"/>
              </a:lnSpc>
              <a:buNone/>
              <a:defRPr sz="4400" i="1" baseline="0">
                <a:solidFill>
                  <a:schemeClr val="tx1">
                    <a:lumMod val="75000"/>
                    <a:lumOff val="25000"/>
                  </a:schemeClr>
                </a:solidFill>
                <a:latin typeface="Neo Sans Pro Light" panose="020B0304030504040204" pitchFamily="34" charset="0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547446" y="4480413"/>
            <a:ext cx="4128867" cy="37294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900" baseline="0">
                <a:solidFill>
                  <a:schemeClr val="bg1">
                    <a:lumMod val="50000"/>
                  </a:schemeClr>
                </a:solidFill>
                <a:latin typeface="Neo Sans Pro Medium" panose="020B0704030504040204" pitchFamily="34" charset="0"/>
              </a:defRPr>
            </a:lvl1pPr>
          </a:lstStyle>
          <a:p>
            <a:pPr lvl="0"/>
            <a:r>
              <a:rPr lang="ru-RU" dirty="0" smtClean="0"/>
              <a:t>ФИО докладчика</a:t>
            </a:r>
            <a:endParaRPr lang="ru-RU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547494" y="4867225"/>
            <a:ext cx="2637643" cy="1294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aseline="0">
                <a:solidFill>
                  <a:schemeClr val="bg1">
                    <a:lumMod val="50000"/>
                  </a:schemeClr>
                </a:solidFill>
                <a:latin typeface="Neo Sans Pro Light" panose="020B0304030504040204" pitchFamily="34" charset="0"/>
              </a:defRPr>
            </a:lvl1pPr>
          </a:lstStyle>
          <a:p>
            <a:pPr lvl="0"/>
            <a:r>
              <a:rPr lang="ru-RU" dirty="0" smtClean="0"/>
              <a:t>Должность и доп. ифнормация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5637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506" y="260648"/>
            <a:ext cx="7644849" cy="504056"/>
          </a:xfrm>
          <a:prstGeom prst="rect">
            <a:avLst/>
          </a:prstGeom>
        </p:spPr>
        <p:txBody>
          <a:bodyPr/>
          <a:lstStyle>
            <a:lvl1pPr algn="l">
              <a:defRPr sz="1800" b="0">
                <a:latin typeface="PT Sans" panose="020B0503020203020204" pitchFamily="34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PT Sans" panose="020B0503020203020204" pitchFamily="34" charset="-52"/>
              </a:defRPr>
            </a:lvl1pPr>
            <a:lvl2pPr>
              <a:defRPr>
                <a:latin typeface="PT Sans" panose="020B0503020203020204" pitchFamily="34" charset="-52"/>
              </a:defRPr>
            </a:lvl2pPr>
            <a:lvl3pPr>
              <a:defRPr>
                <a:latin typeface="PT Sans" panose="020B0503020203020204" pitchFamily="34" charset="-52"/>
              </a:defRPr>
            </a:lvl3pPr>
            <a:lvl4pPr>
              <a:defRPr>
                <a:latin typeface="PT Sans" panose="020B0503020203020204" pitchFamily="34" charset="-52"/>
              </a:defRPr>
            </a:lvl4pPr>
            <a:lvl5pPr>
              <a:defRPr>
                <a:latin typeface="PT Sans" panose="020B0503020203020204" pitchFamily="34" charset="-52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371269" y="6568359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PT Sans" panose="020B0503020203020204" pitchFamily="34" charset="-52"/>
              </a:defRPr>
            </a:lvl1pPr>
          </a:lstStyle>
          <a:p>
            <a:fld id="{FEFEB36D-1BA6-4020-92C1-B339ACC1401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072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F757E-F6F7-4A5B-8F73-CCDAF38AB7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E088A-E1E3-43A6-8CE1-8034FDB6F2F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" name="TextBox 3"/>
          <p:cNvSpPr txBox="1"/>
          <p:nvPr userDrawn="1"/>
        </p:nvSpPr>
        <p:spPr>
          <a:xfrm>
            <a:off x="1525521" y="2046982"/>
            <a:ext cx="2975438" cy="1308662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pPr defTabSz="804649" eaLnBrk="0" hangingPunct="0"/>
            <a:r>
              <a:rPr lang="ru-RU" sz="39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Neo Sans Pro Light" panose="020B0304030504040204" pitchFamily="34" charset="0"/>
                <a:cs typeface="+mn-cs"/>
              </a:rPr>
              <a:t>Спасибо</a:t>
            </a:r>
          </a:p>
          <a:p>
            <a:pPr defTabSz="804649" eaLnBrk="0" hangingPunct="0"/>
            <a:r>
              <a:rPr lang="ru-RU" sz="39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Neo Sans Pro Light" panose="020B0304030504040204" pitchFamily="34" charset="0"/>
                <a:cs typeface="+mn-cs"/>
              </a:rPr>
              <a:t>за внимание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544692" y="3609232"/>
            <a:ext cx="3102075" cy="1185552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pPr defTabSz="804649" eaLnBrk="0" hangingPunct="0"/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Neo Sans Pro Light" panose="020B0304030504040204" pitchFamily="34" charset="0"/>
                <a:cs typeface="+mn-cs"/>
              </a:rPr>
              <a:t>220002,  Минск, просп. Машерова, 35</a:t>
            </a:r>
          </a:p>
          <a:p>
            <a:pPr defTabSz="804649" eaLnBrk="0" hangingPunct="0"/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Neo Sans Pro Light" panose="020B0304030504040204" pitchFamily="34" charset="0"/>
                <a:cs typeface="+mn-cs"/>
              </a:rPr>
              <a:t>тел.: (+375 17) 385 </a:t>
            </a:r>
            <a:r>
              <a:rPr lang="ru-RU" sz="1400" smtClean="0">
                <a:solidFill>
                  <a:prstClr val="white">
                    <a:lumMod val="50000"/>
                  </a:prstClr>
                </a:solidFill>
                <a:latin typeface="Neo Sans Pro Light" panose="020B0304030504040204" pitchFamily="34" charset="0"/>
                <a:cs typeface="+mn-cs"/>
              </a:rPr>
              <a:t>96 12</a:t>
            </a:r>
            <a:endParaRPr lang="ru-RU" sz="1400" dirty="0" smtClean="0">
              <a:solidFill>
                <a:prstClr val="white">
                  <a:lumMod val="50000"/>
                </a:prstClr>
              </a:solidFill>
              <a:latin typeface="Neo Sans Pro Light" panose="020B0304030504040204" pitchFamily="34" charset="0"/>
              <a:cs typeface="+mn-cs"/>
            </a:endParaRPr>
          </a:p>
          <a:p>
            <a:pPr defTabSz="804649" eaLnBrk="0" hangingPunct="0"/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Neo Sans Pro Light" panose="020B0304030504040204" pitchFamily="34" charset="0"/>
                <a:cs typeface="+mn-cs"/>
              </a:rPr>
              <a:t>факс: (+375 17) 292 70 16</a:t>
            </a:r>
          </a:p>
          <a:p>
            <a:pPr defTabSz="804649" eaLnBrk="0" hangingPunct="0"/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Neo Sans Pro Light" panose="020B0304030504040204" pitchFamily="34" charset="0"/>
                <a:cs typeface="+mn-cs"/>
              </a:rPr>
              <a:t>e-mail: office@brrb.by</a:t>
            </a:r>
          </a:p>
          <a:p>
            <a:pPr defTabSz="804649" eaLnBrk="0" hangingPunct="0"/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Neo Sans Pro Light" panose="020B0304030504040204" pitchFamily="34" charset="0"/>
                <a:cs typeface="+mn-cs"/>
              </a:rPr>
              <a:t>www.brrb.by</a:t>
            </a:r>
          </a:p>
        </p:txBody>
      </p:sp>
    </p:spTree>
    <p:extLst>
      <p:ext uri="{BB962C8B-B14F-4D97-AF65-F5344CB8AC3E}">
        <p14:creationId xmlns:p14="http://schemas.microsoft.com/office/powerpoint/2010/main" val="1467264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8994" y="703540"/>
            <a:ext cx="5407702" cy="2589064"/>
          </a:xfrm>
          <a:prstGeom prst="rect">
            <a:avLst/>
          </a:prstGeom>
        </p:spPr>
        <p:txBody>
          <a:bodyPr lIns="107287" tIns="53643" rIns="107287" bIns="53643" anchor="t">
            <a:normAutofit/>
          </a:bodyPr>
          <a:lstStyle>
            <a:lvl1pPr marL="603487" indent="-603487" algn="l">
              <a:buFont typeface="+mj-lt"/>
              <a:buAutoNum type="arabicPeriod"/>
              <a:defRPr sz="3900" b="0" i="0" baseline="0">
                <a:solidFill>
                  <a:schemeClr val="bg1"/>
                </a:solidFill>
                <a:latin typeface="Neo Sans Pro Medium" panose="020B0704030504040204" pitchFamily="34" charset="0"/>
              </a:defRPr>
            </a:lvl1pPr>
          </a:lstStyle>
          <a:p>
            <a:r>
              <a:rPr lang="ru-RU" dirty="0" smtClean="0"/>
              <a:t>Название раздела перзентации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A7B4B-3855-44F8-9C2A-52669BABAF0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F9A2849-4512-48E3-BC78-882F792ACE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8209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8994" y="703540"/>
            <a:ext cx="5407702" cy="2589064"/>
          </a:xfrm>
          <a:prstGeom prst="rect">
            <a:avLst/>
          </a:prstGeom>
        </p:spPr>
        <p:txBody>
          <a:bodyPr lIns="107287" tIns="53643" rIns="107287" bIns="53643" anchor="t">
            <a:normAutofit/>
          </a:bodyPr>
          <a:lstStyle>
            <a:lvl1pPr marL="603487" indent="-603487" algn="l">
              <a:buFont typeface="+mj-lt"/>
              <a:buAutoNum type="arabicPeriod"/>
              <a:defRPr sz="3900" b="0" i="0" baseline="0">
                <a:solidFill>
                  <a:schemeClr val="bg1"/>
                </a:solidFill>
                <a:latin typeface="Neo Sans Pro Medium" panose="020B0704030504040204" pitchFamily="34" charset="0"/>
              </a:defRPr>
            </a:lvl1pPr>
          </a:lstStyle>
          <a:p>
            <a:r>
              <a:rPr lang="ru-RU" dirty="0" smtClean="0"/>
              <a:t>Название раздела перзентации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A7B4B-3855-44F8-9C2A-52669BABAF0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F9A2849-4512-48E3-BC78-882F792ACE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7508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8994" y="703540"/>
            <a:ext cx="5407702" cy="2589064"/>
          </a:xfrm>
          <a:prstGeom prst="rect">
            <a:avLst/>
          </a:prstGeom>
        </p:spPr>
        <p:txBody>
          <a:bodyPr lIns="107287" tIns="53643" rIns="107287" bIns="53643" anchor="t">
            <a:normAutofit/>
          </a:bodyPr>
          <a:lstStyle>
            <a:lvl1pPr marL="603487" indent="-603487" algn="l">
              <a:buFont typeface="+mj-lt"/>
              <a:buAutoNum type="arabicPeriod"/>
              <a:defRPr sz="3900" b="0" i="0" baseline="0">
                <a:solidFill>
                  <a:schemeClr val="bg1"/>
                </a:solidFill>
                <a:latin typeface="Neo Sans Pro Medium" panose="020B0704030504040204" pitchFamily="34" charset="0"/>
              </a:defRPr>
            </a:lvl1pPr>
          </a:lstStyle>
          <a:p>
            <a:r>
              <a:rPr lang="ru-RU" dirty="0" smtClean="0"/>
              <a:t>Название раздела перзентации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A7B4B-3855-44F8-9C2A-52669BABAF0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F9A2849-4512-48E3-BC78-882F792ACE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7662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на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272015" y="156634"/>
            <a:ext cx="7347985" cy="532794"/>
          </a:xfrm>
          <a:prstGeom prst="rect">
            <a:avLst/>
          </a:prstGeom>
        </p:spPr>
        <p:txBody>
          <a:bodyPr lIns="107287" tIns="53643" rIns="107287" bIns="53643" anchor="ctr">
            <a:normAutofit/>
          </a:bodyPr>
          <a:lstStyle>
            <a:lvl1pPr marL="536433" indent="-536433" algn="l">
              <a:buSzPct val="100000"/>
              <a:buFont typeface="+mj-lt"/>
              <a:buAutoNum type="arabicPeriod"/>
              <a:defRPr sz="2000" baseline="0">
                <a:solidFill>
                  <a:schemeClr val="bg1"/>
                </a:solidFill>
                <a:latin typeface="Neo Sans Pro Medium" panose="020B0704030504040204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841829" y="1016000"/>
            <a:ext cx="2525484" cy="820057"/>
          </a:xfrm>
          <a:prstGeom prst="rect">
            <a:avLst/>
          </a:prstGeom>
        </p:spPr>
        <p:txBody>
          <a:bodyPr lIns="107287" tIns="53643" rIns="107287" bIns="53643" anchor="ctr">
            <a:normAutofit/>
          </a:bodyPr>
          <a:lstStyle>
            <a:lvl1pPr marL="0" indent="0">
              <a:buNone/>
              <a:defRPr sz="2100" baseline="0">
                <a:latin typeface="Neo Sans Pro Light" panose="020B0304030504040204" pitchFamily="34" charset="0"/>
              </a:defRPr>
            </a:lvl1pPr>
          </a:lstStyle>
          <a:p>
            <a:pPr lvl="0"/>
            <a:r>
              <a:rPr lang="ru-RU" dirty="0" smtClean="0"/>
              <a:t>Подзаголовок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6" hasCustomPrompt="1"/>
          </p:nvPr>
        </p:nvSpPr>
        <p:spPr>
          <a:xfrm>
            <a:off x="849086" y="1973943"/>
            <a:ext cx="2518228" cy="4092078"/>
          </a:xfrm>
          <a:prstGeom prst="rect">
            <a:avLst/>
          </a:prstGeom>
        </p:spPr>
        <p:txBody>
          <a:bodyPr lIns="107287" tIns="53643" rIns="107287" bIns="53643">
            <a:normAutofit/>
          </a:bodyPr>
          <a:lstStyle>
            <a:lvl1pPr marL="0" marR="0" indent="0" algn="l" defTabSz="804649" rtl="0" eaLnBrk="1" fontAlgn="auto" latinLnBrk="0" hangingPunct="1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latin typeface="Neo Sans Pro Light" panose="020B030403050404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3744687" y="1023257"/>
            <a:ext cx="2576284" cy="5042763"/>
          </a:xfrm>
          <a:prstGeom prst="rect">
            <a:avLst/>
          </a:prstGeom>
        </p:spPr>
        <p:txBody>
          <a:bodyPr lIns="107287" tIns="53643" rIns="107287" bIns="53643"/>
          <a:lstStyle>
            <a:lvl1pPr marL="0" marR="0" indent="0" algn="l" defTabSz="804649" rtl="0" eaLnBrk="1" fontAlgn="auto" latinLnBrk="0" hangingPunct="1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latin typeface="Neo Sans Pro Light" panose="020B030403050404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8" hasCustomPrompt="1"/>
          </p:nvPr>
        </p:nvSpPr>
        <p:spPr>
          <a:xfrm>
            <a:off x="6691086" y="1030514"/>
            <a:ext cx="2577419" cy="5035853"/>
          </a:xfrm>
          <a:prstGeom prst="rect">
            <a:avLst/>
          </a:prstGeom>
        </p:spPr>
        <p:txBody>
          <a:bodyPr lIns="107287" tIns="53643" rIns="107287" bIns="53643">
            <a:normAutofit/>
          </a:bodyPr>
          <a:lstStyle>
            <a:lvl1pPr marL="0" marR="0" indent="0" algn="l" defTabSz="804649" rtl="0" eaLnBrk="1" fontAlgn="auto" latinLnBrk="0" hangingPunct="1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latin typeface="Neo Sans Pro Light" panose="020B030403050404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E3D2A-E630-4199-A102-7E526C209AF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04DDB22E-2866-487D-9FE1-EDB0B3CC3E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1928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на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272015" y="149375"/>
            <a:ext cx="7413299" cy="554567"/>
          </a:xfrm>
          <a:prstGeom prst="rect">
            <a:avLst/>
          </a:prstGeom>
        </p:spPr>
        <p:txBody>
          <a:bodyPr lIns="107287" tIns="53643" rIns="107287" bIns="53643" anchor="ctr">
            <a:normAutofit/>
          </a:bodyPr>
          <a:lstStyle>
            <a:lvl1pPr marL="536433" indent="-536433" algn="l">
              <a:buSzPct val="100000"/>
              <a:buFont typeface="+mj-lt"/>
              <a:buAutoNum type="arabicPeriod"/>
              <a:defRPr sz="2000" baseline="0">
                <a:solidFill>
                  <a:schemeClr val="bg1"/>
                </a:solidFill>
                <a:latin typeface="Neo Sans Pro Medium" panose="020B0704030504040204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834571" y="1016605"/>
            <a:ext cx="3945872" cy="838200"/>
          </a:xfrm>
          <a:prstGeom prst="rect">
            <a:avLst/>
          </a:prstGeom>
        </p:spPr>
        <p:txBody>
          <a:bodyPr lIns="107287" tIns="53643" rIns="107287" bIns="53643" anchor="ctr">
            <a:normAutofit/>
          </a:bodyPr>
          <a:lstStyle>
            <a:lvl1pPr marL="0" indent="0">
              <a:buNone/>
              <a:defRPr sz="2100" baseline="0">
                <a:latin typeface="Neo Sans Pro Light" panose="020B0304030504040204" pitchFamily="34" charset="0"/>
              </a:defRPr>
            </a:lvl1pPr>
          </a:lstStyle>
          <a:p>
            <a:pPr lvl="0"/>
            <a:r>
              <a:rPr lang="ru-RU" dirty="0" smtClean="0"/>
              <a:t>Подзаголовок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6" hasCustomPrompt="1"/>
          </p:nvPr>
        </p:nvSpPr>
        <p:spPr>
          <a:xfrm>
            <a:off x="841828" y="1995715"/>
            <a:ext cx="3932225" cy="4070306"/>
          </a:xfrm>
          <a:prstGeom prst="rect">
            <a:avLst/>
          </a:prstGeom>
        </p:spPr>
        <p:txBody>
          <a:bodyPr lIns="107287" tIns="53643" rIns="107287" bIns="53643">
            <a:normAutofit/>
          </a:bodyPr>
          <a:lstStyle>
            <a:lvl1pPr marL="0" marR="0" indent="0" algn="l" defTabSz="804649" rtl="0" eaLnBrk="1" fontAlgn="auto" latinLnBrk="0" hangingPunct="1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latin typeface="Neo Sans Pro Light" panose="020B030403050404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138338" y="1016001"/>
            <a:ext cx="4136291" cy="5050020"/>
          </a:xfrm>
          <a:prstGeom prst="rect">
            <a:avLst/>
          </a:prstGeom>
        </p:spPr>
        <p:txBody>
          <a:bodyPr lIns="107287" tIns="53643" rIns="107287" bIns="53643"/>
          <a:lstStyle>
            <a:lvl1pPr marL="0" marR="0" indent="0" algn="l" defTabSz="804649" rtl="0" eaLnBrk="1" fontAlgn="auto" latinLnBrk="0" hangingPunct="1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latin typeface="Neo Sans Pro Light" panose="020B030403050404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E3D2A-E630-4199-A102-7E526C209AF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04DDB22E-2866-487D-9FE1-EDB0B3CC3E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2257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272015" y="159657"/>
            <a:ext cx="8697814" cy="529771"/>
          </a:xfrm>
          <a:prstGeom prst="rect">
            <a:avLst/>
          </a:prstGeom>
        </p:spPr>
        <p:txBody>
          <a:bodyPr lIns="107287" tIns="53643" rIns="107287" bIns="53643" anchor="ctr">
            <a:normAutofit/>
          </a:bodyPr>
          <a:lstStyle>
            <a:lvl1pPr marL="536433" indent="-536433" algn="l">
              <a:buSzPct val="100000"/>
              <a:buFont typeface="+mj-lt"/>
              <a:buAutoNum type="arabicPeriod"/>
              <a:defRPr sz="2000" baseline="0">
                <a:solidFill>
                  <a:schemeClr val="bg1"/>
                </a:solidFill>
                <a:latin typeface="Neo Sans Pro Medium" panose="020B0704030504040204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E3D2A-E630-4199-A102-7E526C209AF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04DDB22E-2866-487D-9FE1-EDB0B3CC3E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2715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артовый слайд"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F757E-F6F7-4A5B-8F73-CCDAF38AB7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E088A-E1E3-43A6-8CE1-8034FDB6F2F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547446" y="1955409"/>
            <a:ext cx="5838092" cy="1856935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4200"/>
              </a:lnSpc>
              <a:buNone/>
              <a:defRPr sz="4400" i="1" baseline="0">
                <a:solidFill>
                  <a:schemeClr val="tx1">
                    <a:lumMod val="75000"/>
                    <a:lumOff val="25000"/>
                  </a:schemeClr>
                </a:solidFill>
                <a:latin typeface="Neo Sans Pro Light" panose="020B0304030504040204" pitchFamily="34" charset="0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547446" y="4480413"/>
            <a:ext cx="4128867" cy="37294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900" baseline="0">
                <a:solidFill>
                  <a:schemeClr val="bg1">
                    <a:lumMod val="50000"/>
                  </a:schemeClr>
                </a:solidFill>
                <a:latin typeface="Neo Sans Pro Medium" panose="020B0704030504040204" pitchFamily="34" charset="0"/>
              </a:defRPr>
            </a:lvl1pPr>
          </a:lstStyle>
          <a:p>
            <a:pPr lvl="0"/>
            <a:r>
              <a:rPr lang="ru-RU" dirty="0" smtClean="0"/>
              <a:t>ФИО докладчика</a:t>
            </a:r>
            <a:endParaRPr lang="ru-RU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547494" y="4867225"/>
            <a:ext cx="2637643" cy="1294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aseline="0">
                <a:solidFill>
                  <a:schemeClr val="bg1">
                    <a:lumMod val="50000"/>
                  </a:schemeClr>
                </a:solidFill>
                <a:latin typeface="Neo Sans Pro Light" panose="020B0304030504040204" pitchFamily="34" charset="0"/>
              </a:defRPr>
            </a:lvl1pPr>
          </a:lstStyle>
          <a:p>
            <a:pPr lvl="0"/>
            <a:r>
              <a:rPr lang="ru-RU" dirty="0" smtClean="0"/>
              <a:t>Должность и доп. ифнормация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2269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F757E-F6F7-4A5B-8F73-CCDAF38AB7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E088A-E1E3-43A6-8CE1-8034FDB6F2F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" name="TextBox 3"/>
          <p:cNvSpPr txBox="1"/>
          <p:nvPr userDrawn="1"/>
        </p:nvSpPr>
        <p:spPr>
          <a:xfrm>
            <a:off x="1525521" y="2046982"/>
            <a:ext cx="2975438" cy="1308662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pPr defTabSz="804649" eaLnBrk="0" hangingPunct="0"/>
            <a:r>
              <a:rPr lang="ru-RU" sz="39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Neo Sans Pro Light" panose="020B0304030504040204" pitchFamily="34" charset="0"/>
              </a:rPr>
              <a:t>Спасибо</a:t>
            </a:r>
          </a:p>
          <a:p>
            <a:pPr defTabSz="804649" eaLnBrk="0" hangingPunct="0"/>
            <a:r>
              <a:rPr lang="ru-RU" sz="39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Neo Sans Pro Light" panose="020B0304030504040204" pitchFamily="34" charset="0"/>
              </a:rPr>
              <a:t>за внимание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544692" y="3609232"/>
            <a:ext cx="3102075" cy="1185552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pPr defTabSz="804649" eaLnBrk="0" hangingPunct="0"/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Neo Sans Pro Light" panose="020B0304030504040204" pitchFamily="34" charset="0"/>
              </a:rPr>
              <a:t>220002,  Минск, просп. Машерова, 35</a:t>
            </a:r>
          </a:p>
          <a:p>
            <a:pPr defTabSz="804649" eaLnBrk="0" hangingPunct="0"/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Neo Sans Pro Light" panose="020B0304030504040204" pitchFamily="34" charset="0"/>
              </a:rPr>
              <a:t>тел.: (+375 17) 385 </a:t>
            </a:r>
            <a:r>
              <a:rPr lang="ru-RU" sz="1400" smtClean="0">
                <a:solidFill>
                  <a:prstClr val="white">
                    <a:lumMod val="50000"/>
                  </a:prstClr>
                </a:solidFill>
                <a:latin typeface="Neo Sans Pro Light" panose="020B0304030504040204" pitchFamily="34" charset="0"/>
              </a:rPr>
              <a:t>96 12</a:t>
            </a:r>
            <a:endParaRPr lang="ru-RU" sz="1400" dirty="0" smtClean="0">
              <a:solidFill>
                <a:prstClr val="white">
                  <a:lumMod val="50000"/>
                </a:prstClr>
              </a:solidFill>
              <a:latin typeface="Neo Sans Pro Light" panose="020B0304030504040204" pitchFamily="34" charset="0"/>
            </a:endParaRPr>
          </a:p>
          <a:p>
            <a:pPr defTabSz="804649" eaLnBrk="0" hangingPunct="0"/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Neo Sans Pro Light" panose="020B0304030504040204" pitchFamily="34" charset="0"/>
              </a:rPr>
              <a:t>факс: (+375 17) 292 70 16</a:t>
            </a:r>
          </a:p>
          <a:p>
            <a:pPr defTabSz="804649" eaLnBrk="0" hangingPunct="0"/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Neo Sans Pro Light" panose="020B0304030504040204" pitchFamily="34" charset="0"/>
              </a:rPr>
              <a:t>e-mail: office@brrb.by</a:t>
            </a:r>
          </a:p>
          <a:p>
            <a:pPr defTabSz="804649" eaLnBrk="0" hangingPunct="0"/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Neo Sans Pro Light" panose="020B0304030504040204" pitchFamily="34" charset="0"/>
              </a:rPr>
              <a:t>www.brrb.by</a:t>
            </a:r>
          </a:p>
        </p:txBody>
      </p:sp>
    </p:spTree>
    <p:extLst>
      <p:ext uri="{BB962C8B-B14F-4D97-AF65-F5344CB8AC3E}">
        <p14:creationId xmlns:p14="http://schemas.microsoft.com/office/powerpoint/2010/main" val="537391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8994" y="703540"/>
            <a:ext cx="5407702" cy="2589064"/>
          </a:xfrm>
          <a:prstGeom prst="rect">
            <a:avLst/>
          </a:prstGeom>
        </p:spPr>
        <p:txBody>
          <a:bodyPr lIns="107287" tIns="53643" rIns="107287" bIns="53643" anchor="t">
            <a:normAutofit/>
          </a:bodyPr>
          <a:lstStyle>
            <a:lvl1pPr marL="603487" indent="-603487" algn="l">
              <a:buFont typeface="+mj-lt"/>
              <a:buAutoNum type="arabicPeriod"/>
              <a:defRPr sz="3900" b="0" i="0" baseline="0">
                <a:solidFill>
                  <a:schemeClr val="bg1"/>
                </a:solidFill>
                <a:latin typeface="Neo Sans Pro Medium" panose="020B0704030504040204" pitchFamily="34" charset="0"/>
              </a:defRPr>
            </a:lvl1pPr>
          </a:lstStyle>
          <a:p>
            <a:r>
              <a:rPr lang="ru-RU" dirty="0" smtClean="0"/>
              <a:t>Название раздела перзентации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A7B4B-3855-44F8-9C2A-52669BABAF0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F9A2849-4512-48E3-BC78-882F792ACE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2591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77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PT Sans" panose="020B0503020203020204" pitchFamily="34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PT Sans" panose="020B0503020203020204" pitchFamily="34" charset="-5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371269" y="6568359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PT Sans" panose="020B0503020203020204" pitchFamily="34" charset="-52"/>
              </a:defRPr>
            </a:lvl1pPr>
          </a:lstStyle>
          <a:p>
            <a:fld id="{FEFEB36D-1BA6-4020-92C1-B339ACC1401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6790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8994" y="703540"/>
            <a:ext cx="5407702" cy="2589064"/>
          </a:xfrm>
          <a:prstGeom prst="rect">
            <a:avLst/>
          </a:prstGeom>
        </p:spPr>
        <p:txBody>
          <a:bodyPr lIns="107287" tIns="53643" rIns="107287" bIns="53643" anchor="t">
            <a:normAutofit/>
          </a:bodyPr>
          <a:lstStyle>
            <a:lvl1pPr marL="603487" indent="-603487" algn="l">
              <a:buFont typeface="+mj-lt"/>
              <a:buAutoNum type="arabicPeriod"/>
              <a:defRPr sz="3900" b="0" i="0" baseline="0">
                <a:solidFill>
                  <a:schemeClr val="bg1"/>
                </a:solidFill>
                <a:latin typeface="Neo Sans Pro Medium" panose="020B0704030504040204" pitchFamily="34" charset="0"/>
              </a:defRPr>
            </a:lvl1pPr>
          </a:lstStyle>
          <a:p>
            <a:r>
              <a:rPr lang="ru-RU" dirty="0" smtClean="0"/>
              <a:t>Название раздела перзентации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A7B4B-3855-44F8-9C2A-52669BABAF0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F9A2849-4512-48E3-BC78-882F792ACE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2399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8994" y="703540"/>
            <a:ext cx="5407702" cy="2589064"/>
          </a:xfrm>
          <a:prstGeom prst="rect">
            <a:avLst/>
          </a:prstGeom>
        </p:spPr>
        <p:txBody>
          <a:bodyPr lIns="107287" tIns="53643" rIns="107287" bIns="53643" anchor="t">
            <a:normAutofit/>
          </a:bodyPr>
          <a:lstStyle>
            <a:lvl1pPr marL="603487" indent="-603487" algn="l">
              <a:buFont typeface="+mj-lt"/>
              <a:buAutoNum type="arabicPeriod"/>
              <a:defRPr sz="3900" b="0" i="0" baseline="0">
                <a:solidFill>
                  <a:schemeClr val="bg1"/>
                </a:solidFill>
                <a:latin typeface="Neo Sans Pro Medium" panose="020B0704030504040204" pitchFamily="34" charset="0"/>
              </a:defRPr>
            </a:lvl1pPr>
          </a:lstStyle>
          <a:p>
            <a:r>
              <a:rPr lang="ru-RU" dirty="0" smtClean="0"/>
              <a:t>Название раздела перзентации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A7B4B-3855-44F8-9C2A-52669BABAF0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F9A2849-4512-48E3-BC78-882F792ACE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5282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на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272015" y="156634"/>
            <a:ext cx="7347985" cy="532794"/>
          </a:xfrm>
          <a:prstGeom prst="rect">
            <a:avLst/>
          </a:prstGeom>
        </p:spPr>
        <p:txBody>
          <a:bodyPr lIns="107287" tIns="53643" rIns="107287" bIns="53643" anchor="ctr">
            <a:normAutofit/>
          </a:bodyPr>
          <a:lstStyle>
            <a:lvl1pPr marL="536433" indent="-536433" algn="l">
              <a:buSzPct val="100000"/>
              <a:buFont typeface="+mj-lt"/>
              <a:buAutoNum type="arabicPeriod"/>
              <a:defRPr sz="2000" baseline="0">
                <a:solidFill>
                  <a:schemeClr val="bg1"/>
                </a:solidFill>
                <a:latin typeface="Neo Sans Pro Medium" panose="020B0704030504040204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841829" y="1016000"/>
            <a:ext cx="2525484" cy="820057"/>
          </a:xfrm>
          <a:prstGeom prst="rect">
            <a:avLst/>
          </a:prstGeom>
        </p:spPr>
        <p:txBody>
          <a:bodyPr lIns="107287" tIns="53643" rIns="107287" bIns="53643" anchor="ctr">
            <a:normAutofit/>
          </a:bodyPr>
          <a:lstStyle>
            <a:lvl1pPr marL="0" indent="0">
              <a:buNone/>
              <a:defRPr sz="2100" baseline="0">
                <a:latin typeface="Neo Sans Pro Light" panose="020B0304030504040204" pitchFamily="34" charset="0"/>
              </a:defRPr>
            </a:lvl1pPr>
          </a:lstStyle>
          <a:p>
            <a:pPr lvl="0"/>
            <a:r>
              <a:rPr lang="ru-RU" dirty="0" smtClean="0"/>
              <a:t>Подзаголовок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6" hasCustomPrompt="1"/>
          </p:nvPr>
        </p:nvSpPr>
        <p:spPr>
          <a:xfrm>
            <a:off x="849086" y="1973943"/>
            <a:ext cx="2518228" cy="4092078"/>
          </a:xfrm>
          <a:prstGeom prst="rect">
            <a:avLst/>
          </a:prstGeom>
        </p:spPr>
        <p:txBody>
          <a:bodyPr lIns="107287" tIns="53643" rIns="107287" bIns="53643">
            <a:normAutofit/>
          </a:bodyPr>
          <a:lstStyle>
            <a:lvl1pPr marL="0" marR="0" indent="0" algn="l" defTabSz="804649" rtl="0" eaLnBrk="1" fontAlgn="auto" latinLnBrk="0" hangingPunct="1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latin typeface="Neo Sans Pro Light" panose="020B030403050404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3744687" y="1023257"/>
            <a:ext cx="2576284" cy="5042763"/>
          </a:xfrm>
          <a:prstGeom prst="rect">
            <a:avLst/>
          </a:prstGeom>
        </p:spPr>
        <p:txBody>
          <a:bodyPr lIns="107287" tIns="53643" rIns="107287" bIns="53643"/>
          <a:lstStyle>
            <a:lvl1pPr marL="0" marR="0" indent="0" algn="l" defTabSz="804649" rtl="0" eaLnBrk="1" fontAlgn="auto" latinLnBrk="0" hangingPunct="1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latin typeface="Neo Sans Pro Light" panose="020B030403050404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8" hasCustomPrompt="1"/>
          </p:nvPr>
        </p:nvSpPr>
        <p:spPr>
          <a:xfrm>
            <a:off x="6691086" y="1030514"/>
            <a:ext cx="2577419" cy="5035853"/>
          </a:xfrm>
          <a:prstGeom prst="rect">
            <a:avLst/>
          </a:prstGeom>
        </p:spPr>
        <p:txBody>
          <a:bodyPr lIns="107287" tIns="53643" rIns="107287" bIns="53643">
            <a:normAutofit/>
          </a:bodyPr>
          <a:lstStyle>
            <a:lvl1pPr marL="0" marR="0" indent="0" algn="l" defTabSz="804649" rtl="0" eaLnBrk="1" fontAlgn="auto" latinLnBrk="0" hangingPunct="1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latin typeface="Neo Sans Pro Light" panose="020B030403050404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E3D2A-E630-4199-A102-7E526C209AF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04DDB22E-2866-487D-9FE1-EDB0B3CC3E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2977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на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272015" y="149375"/>
            <a:ext cx="7413299" cy="554567"/>
          </a:xfrm>
          <a:prstGeom prst="rect">
            <a:avLst/>
          </a:prstGeom>
        </p:spPr>
        <p:txBody>
          <a:bodyPr lIns="107287" tIns="53643" rIns="107287" bIns="53643" anchor="ctr">
            <a:normAutofit/>
          </a:bodyPr>
          <a:lstStyle>
            <a:lvl1pPr marL="536433" indent="-536433" algn="l">
              <a:buSzPct val="100000"/>
              <a:buFont typeface="+mj-lt"/>
              <a:buAutoNum type="arabicPeriod"/>
              <a:defRPr sz="2000" baseline="0">
                <a:solidFill>
                  <a:schemeClr val="bg1"/>
                </a:solidFill>
                <a:latin typeface="Neo Sans Pro Medium" panose="020B0704030504040204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834571" y="1016605"/>
            <a:ext cx="3945872" cy="838200"/>
          </a:xfrm>
          <a:prstGeom prst="rect">
            <a:avLst/>
          </a:prstGeom>
        </p:spPr>
        <p:txBody>
          <a:bodyPr lIns="107287" tIns="53643" rIns="107287" bIns="53643" anchor="ctr">
            <a:normAutofit/>
          </a:bodyPr>
          <a:lstStyle>
            <a:lvl1pPr marL="0" indent="0">
              <a:buNone/>
              <a:defRPr sz="2100" baseline="0">
                <a:latin typeface="Neo Sans Pro Light" panose="020B0304030504040204" pitchFamily="34" charset="0"/>
              </a:defRPr>
            </a:lvl1pPr>
          </a:lstStyle>
          <a:p>
            <a:pPr lvl="0"/>
            <a:r>
              <a:rPr lang="ru-RU" dirty="0" smtClean="0"/>
              <a:t>Подзаголовок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6" hasCustomPrompt="1"/>
          </p:nvPr>
        </p:nvSpPr>
        <p:spPr>
          <a:xfrm>
            <a:off x="841828" y="1995715"/>
            <a:ext cx="3932225" cy="4070306"/>
          </a:xfrm>
          <a:prstGeom prst="rect">
            <a:avLst/>
          </a:prstGeom>
        </p:spPr>
        <p:txBody>
          <a:bodyPr lIns="107287" tIns="53643" rIns="107287" bIns="53643">
            <a:normAutofit/>
          </a:bodyPr>
          <a:lstStyle>
            <a:lvl1pPr marL="0" marR="0" indent="0" algn="l" defTabSz="804649" rtl="0" eaLnBrk="1" fontAlgn="auto" latinLnBrk="0" hangingPunct="1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latin typeface="Neo Sans Pro Light" panose="020B030403050404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5138338" y="1016001"/>
            <a:ext cx="4136291" cy="5050020"/>
          </a:xfrm>
          <a:prstGeom prst="rect">
            <a:avLst/>
          </a:prstGeom>
        </p:spPr>
        <p:txBody>
          <a:bodyPr lIns="107287" tIns="53643" rIns="107287" bIns="53643"/>
          <a:lstStyle>
            <a:lvl1pPr marL="0" marR="0" indent="0" algn="l" defTabSz="804649" rtl="0" eaLnBrk="1" fontAlgn="auto" latinLnBrk="0" hangingPunct="1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latin typeface="Neo Sans Pro Light" panose="020B030403050404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E3D2A-E630-4199-A102-7E526C209AF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04DDB22E-2866-487D-9FE1-EDB0B3CC3E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0351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272015" y="159657"/>
            <a:ext cx="8697814" cy="529771"/>
          </a:xfrm>
          <a:prstGeom prst="rect">
            <a:avLst/>
          </a:prstGeom>
        </p:spPr>
        <p:txBody>
          <a:bodyPr lIns="107287" tIns="53643" rIns="107287" bIns="53643" anchor="ctr">
            <a:normAutofit/>
          </a:bodyPr>
          <a:lstStyle>
            <a:lvl1pPr marL="536433" indent="-536433" algn="l">
              <a:buSzPct val="100000"/>
              <a:buFont typeface="+mj-lt"/>
              <a:buAutoNum type="arabicPeriod"/>
              <a:defRPr sz="2000" baseline="0">
                <a:solidFill>
                  <a:schemeClr val="bg1"/>
                </a:solidFill>
                <a:latin typeface="Neo Sans Pro Medium" panose="020B0704030504040204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E3D2A-E630-4199-A102-7E526C209AF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04DDB22E-2866-487D-9FE1-EDB0B3CC3E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6907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529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CC2D8-D41D-4251-B374-906D189337D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4313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6985E-B4D5-4737-BAD0-2557D2E87CE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0638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7004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98000-84C8-4E3D-86EB-E513CB788C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1609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3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199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A8485-55BC-4BE8-9F7E-4FF9192F170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9649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41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41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71259-5D89-46C5-9034-F4FCE34DE1C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037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490066"/>
          </a:xfrm>
          <a:prstGeom prst="rect">
            <a:avLst/>
          </a:prstGeom>
        </p:spPr>
        <p:txBody>
          <a:bodyPr/>
          <a:lstStyle>
            <a:lvl1pPr algn="l">
              <a:defRPr sz="1800">
                <a:latin typeface="PT Sans" panose="020B0503020203020204" pitchFamily="34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PT Sans" panose="020B0503020203020204" pitchFamily="34" charset="-52"/>
              </a:defRPr>
            </a:lvl1pPr>
            <a:lvl2pPr>
              <a:defRPr sz="2400">
                <a:latin typeface="PT Sans" panose="020B0503020203020204" pitchFamily="34" charset="-52"/>
              </a:defRPr>
            </a:lvl2pPr>
            <a:lvl3pPr>
              <a:defRPr sz="2000">
                <a:latin typeface="PT Sans" panose="020B0503020203020204" pitchFamily="34" charset="-52"/>
              </a:defRPr>
            </a:lvl3pPr>
            <a:lvl4pPr>
              <a:defRPr sz="1800">
                <a:latin typeface="PT Sans" panose="020B0503020203020204" pitchFamily="34" charset="-52"/>
              </a:defRPr>
            </a:lvl4pPr>
            <a:lvl5pPr>
              <a:defRPr sz="1800">
                <a:latin typeface="PT Sans" panose="020B0503020203020204" pitchFamily="34" charset="-5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PT Sans" panose="020B0503020203020204" pitchFamily="34" charset="-52"/>
              </a:defRPr>
            </a:lvl1pPr>
            <a:lvl2pPr>
              <a:defRPr sz="2400">
                <a:latin typeface="PT Sans" panose="020B0503020203020204" pitchFamily="34" charset="-52"/>
              </a:defRPr>
            </a:lvl2pPr>
            <a:lvl3pPr>
              <a:defRPr sz="2000">
                <a:latin typeface="PT Sans" panose="020B0503020203020204" pitchFamily="34" charset="-52"/>
              </a:defRPr>
            </a:lvl3pPr>
            <a:lvl4pPr>
              <a:defRPr sz="1800">
                <a:latin typeface="PT Sans" panose="020B0503020203020204" pitchFamily="34" charset="-52"/>
              </a:defRPr>
            </a:lvl4pPr>
            <a:lvl5pPr>
              <a:defRPr sz="1800">
                <a:latin typeface="PT Sans" panose="020B0503020203020204" pitchFamily="34" charset="-5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371269" y="6568359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PT Sans" panose="020B0503020203020204" pitchFamily="34" charset="-52"/>
              </a:defRPr>
            </a:lvl1pPr>
          </a:lstStyle>
          <a:p>
            <a:fld id="{FEFEB36D-1BA6-4020-92C1-B339ACC1401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4781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BB686-9759-4A01-BEF1-09DAB07F5A6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7425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14C7B-1860-42A2-B6EE-0711583399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5875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3499" y="273066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78FBB-4DC0-4BF2-931F-FBB2051A472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8409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93BC0-5A6E-4D42-9F01-D2859292F3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9785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47705-36F3-4007-8DEB-2929EA71699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6329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53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341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1BBCB-E4EF-4E09-87F2-A047AD34EE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83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тартовый слайд"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6397" y="1948724"/>
            <a:ext cx="5732518" cy="1858781"/>
          </a:xfrm>
          <a:prstGeom prst="rect">
            <a:avLst/>
          </a:prstGeom>
        </p:spPr>
        <p:txBody>
          <a:bodyPr lIns="107287" tIns="53643" rIns="107287" bIns="53643" anchor="ctr">
            <a:normAutofit/>
          </a:bodyPr>
          <a:lstStyle>
            <a:lvl1pPr algn="l">
              <a:defRPr sz="4700" b="0" i="1" baseline="0">
                <a:latin typeface="Neo Sans Pro Light" panose="020B030403050404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6396" y="4481825"/>
            <a:ext cx="4376504" cy="369759"/>
          </a:xfrm>
          <a:prstGeom prst="rect">
            <a:avLst/>
          </a:prstGeom>
        </p:spPr>
        <p:txBody>
          <a:bodyPr lIns="107287" tIns="53643" rIns="107287" bIns="53643">
            <a:normAutofit/>
          </a:bodyPr>
          <a:lstStyle>
            <a:lvl1pPr marL="0" indent="0" algn="l">
              <a:buNone/>
              <a:defRPr sz="1900" baseline="0">
                <a:solidFill>
                  <a:schemeClr val="tx1">
                    <a:lumMod val="50000"/>
                    <a:lumOff val="50000"/>
                  </a:schemeClr>
                </a:solidFill>
                <a:latin typeface="Neo Sans Pro Medium" panose="020B0704030504040204" pitchFamily="34" charset="0"/>
              </a:defRPr>
            </a:lvl1pPr>
            <a:lvl2pPr marL="402325" indent="0" algn="ctr">
              <a:buNone/>
              <a:defRPr sz="1800"/>
            </a:lvl2pPr>
            <a:lvl3pPr marL="804649" indent="0" algn="ctr">
              <a:buNone/>
              <a:defRPr sz="1600"/>
            </a:lvl3pPr>
            <a:lvl4pPr marL="1206974" indent="0" algn="ctr">
              <a:buNone/>
              <a:defRPr sz="1400"/>
            </a:lvl4pPr>
            <a:lvl5pPr marL="1609298" indent="0" algn="ctr">
              <a:buNone/>
              <a:defRPr sz="1400"/>
            </a:lvl5pPr>
            <a:lvl6pPr marL="2011623" indent="0" algn="ctr">
              <a:buNone/>
              <a:defRPr sz="1400"/>
            </a:lvl6pPr>
            <a:lvl7pPr marL="2413947" indent="0" algn="ctr">
              <a:buNone/>
              <a:defRPr sz="1400"/>
            </a:lvl7pPr>
            <a:lvl8pPr marL="2816272" indent="0" algn="ctr">
              <a:buNone/>
              <a:defRPr sz="1400"/>
            </a:lvl8pPr>
            <a:lvl9pPr marL="3218597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F757E-F6F7-4A5B-8F73-CCDAF38AB787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22.05.2017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E088A-E1E3-43A6-8CE1-8034FDB6F2F3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46568" y="4852308"/>
            <a:ext cx="2662576" cy="1303060"/>
          </a:xfrm>
          <a:prstGeom prst="rect">
            <a:avLst/>
          </a:prstGeom>
        </p:spPr>
        <p:txBody>
          <a:bodyPr lIns="107287" tIns="53643" rIns="107287" bIns="53643"/>
          <a:lstStyle>
            <a:lvl1pPr marL="0" indent="0">
              <a:buFontTx/>
              <a:buNone/>
              <a:defRPr sz="1300" baseline="0">
                <a:solidFill>
                  <a:schemeClr val="tx1">
                    <a:lumMod val="50000"/>
                    <a:lumOff val="50000"/>
                  </a:schemeClr>
                </a:solidFill>
                <a:latin typeface="Neo Sans Pro Light" panose="020B0304030504040204" pitchFamily="34" charset="0"/>
              </a:defRPr>
            </a:lvl1pPr>
          </a:lstStyle>
          <a:p>
            <a:pPr lvl="0"/>
            <a:r>
              <a:rPr lang="ru-RU" dirty="0" smtClean="0"/>
              <a:t>ФИО докладчика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1798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 algn="l">
              <a:defRPr sz="1800">
                <a:latin typeface="PT Sans" panose="020B0503020203020204" pitchFamily="34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PT Sans" panose="020B0503020203020204" pitchFamily="34" charset="-5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PT Sans" panose="020B0503020203020204" pitchFamily="34" charset="-52"/>
              </a:defRPr>
            </a:lvl1pPr>
            <a:lvl2pPr>
              <a:defRPr sz="2000">
                <a:latin typeface="PT Sans" panose="020B0503020203020204" pitchFamily="34" charset="-52"/>
              </a:defRPr>
            </a:lvl2pPr>
            <a:lvl3pPr>
              <a:defRPr sz="1800">
                <a:latin typeface="PT Sans" panose="020B0503020203020204" pitchFamily="34" charset="-52"/>
              </a:defRPr>
            </a:lvl3pPr>
            <a:lvl4pPr>
              <a:defRPr sz="1600">
                <a:latin typeface="PT Sans" panose="020B0503020203020204" pitchFamily="34" charset="-52"/>
              </a:defRPr>
            </a:lvl4pPr>
            <a:lvl5pPr>
              <a:defRPr sz="1600">
                <a:latin typeface="PT Sans" panose="020B0503020203020204" pitchFamily="34" charset="-5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PT Sans" panose="020B0503020203020204" pitchFamily="34" charset="-5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PT Sans" panose="020B0503020203020204" pitchFamily="34" charset="-52"/>
              </a:defRPr>
            </a:lvl1pPr>
            <a:lvl2pPr>
              <a:defRPr sz="2000">
                <a:latin typeface="PT Sans" panose="020B0503020203020204" pitchFamily="34" charset="-52"/>
              </a:defRPr>
            </a:lvl2pPr>
            <a:lvl3pPr>
              <a:defRPr sz="1800">
                <a:latin typeface="PT Sans" panose="020B0503020203020204" pitchFamily="34" charset="-52"/>
              </a:defRPr>
            </a:lvl3pPr>
            <a:lvl4pPr>
              <a:defRPr sz="1600">
                <a:latin typeface="PT Sans" panose="020B0503020203020204" pitchFamily="34" charset="-52"/>
              </a:defRPr>
            </a:lvl4pPr>
            <a:lvl5pPr>
              <a:defRPr sz="1600">
                <a:latin typeface="PT Sans" panose="020B0503020203020204" pitchFamily="34" charset="-5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371269" y="6568359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PT Sans" panose="020B0503020203020204" pitchFamily="34" charset="-52"/>
              </a:defRPr>
            </a:lvl1pPr>
          </a:lstStyle>
          <a:p>
            <a:fld id="{FEFEB36D-1BA6-4020-92C1-B339ACC1401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012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562074"/>
          </a:xfrm>
          <a:prstGeom prst="rect">
            <a:avLst/>
          </a:prstGeom>
        </p:spPr>
        <p:txBody>
          <a:bodyPr/>
          <a:lstStyle>
            <a:lvl1pPr algn="l"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371269" y="6568359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PT Sans" panose="020B0503020203020204" pitchFamily="34" charset="-52"/>
              </a:defRPr>
            </a:lvl1pPr>
          </a:lstStyle>
          <a:p>
            <a:fld id="{FEFEB36D-1BA6-4020-92C1-B339ACC1401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63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371269" y="6568359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PT Sans" panose="020B0503020203020204" pitchFamily="34" charset="-52"/>
              </a:defRPr>
            </a:lvl1pPr>
          </a:lstStyle>
          <a:p>
            <a:fld id="{FEFEB36D-1BA6-4020-92C1-B339ACC1401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750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908720"/>
            <a:ext cx="3259006" cy="52638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PT Sans" panose="020B0503020203020204" pitchFamily="34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908726"/>
            <a:ext cx="5537729" cy="521744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PT Sans" panose="020B0503020203020204" pitchFamily="34" charset="-52"/>
              </a:defRPr>
            </a:lvl1pPr>
            <a:lvl2pPr>
              <a:defRPr sz="2800">
                <a:latin typeface="PT Sans" panose="020B0503020203020204" pitchFamily="34" charset="-52"/>
              </a:defRPr>
            </a:lvl2pPr>
            <a:lvl3pPr>
              <a:defRPr sz="2400">
                <a:latin typeface="PT Sans" panose="020B0503020203020204" pitchFamily="34" charset="-52"/>
              </a:defRPr>
            </a:lvl3pPr>
            <a:lvl4pPr>
              <a:defRPr sz="2000">
                <a:latin typeface="PT Sans" panose="020B0503020203020204" pitchFamily="34" charset="-52"/>
              </a:defRPr>
            </a:lvl4pPr>
            <a:lvl5pPr>
              <a:defRPr sz="2000">
                <a:latin typeface="PT Sans" panose="020B0503020203020204" pitchFamily="34" charset="-5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PT Sans" panose="020B0503020203020204" pitchFamily="34" charset="-5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371269" y="6568359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PT Sans" panose="020B0503020203020204" pitchFamily="34" charset="-52"/>
              </a:defRPr>
            </a:lvl1pPr>
          </a:lstStyle>
          <a:p>
            <a:fld id="{FEFEB36D-1BA6-4020-92C1-B339ACC1401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815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32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0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0" y="6632653"/>
            <a:ext cx="9906000" cy="225425"/>
            <a:chOff x="0" y="6629400"/>
            <a:chExt cx="9906000" cy="225425"/>
          </a:xfrm>
        </p:grpSpPr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304800" y="6640513"/>
              <a:ext cx="5903913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n-US" sz="800" dirty="0">
                  <a:solidFill>
                    <a:prstClr val="black"/>
                  </a:solidFill>
                  <a:latin typeface="PT Sans" panose="020B0503020203020204" pitchFamily="34" charset="-52"/>
                </a:rPr>
                <a:t>© 201</a:t>
              </a:r>
              <a:r>
                <a:rPr lang="ru-RU" sz="800" dirty="0">
                  <a:solidFill>
                    <a:prstClr val="black"/>
                  </a:solidFill>
                  <a:latin typeface="PT Sans" panose="020B0503020203020204" pitchFamily="34" charset="-52"/>
                </a:rPr>
                <a:t>3 </a:t>
              </a:r>
              <a:r>
                <a:rPr lang="ru-RU" sz="800" dirty="0" smtClean="0">
                  <a:solidFill>
                    <a:prstClr val="black"/>
                  </a:solidFill>
                  <a:latin typeface="PT Sans" panose="020B0503020203020204" pitchFamily="34" charset="-52"/>
                </a:rPr>
                <a:t>ОАО «Банк развития Республики Беларусь», Управление международного бизнеса</a:t>
              </a:r>
              <a:endParaRPr lang="ru-RU" sz="800" dirty="0">
                <a:solidFill>
                  <a:prstClr val="black"/>
                </a:solidFill>
                <a:latin typeface="PT Sans" panose="020B0503020203020204" pitchFamily="34" charset="-52"/>
              </a:endParaRPr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>
              <a:off x="0" y="6629400"/>
              <a:ext cx="9906000" cy="0"/>
            </a:xfrm>
            <a:prstGeom prst="line">
              <a:avLst/>
            </a:prstGeom>
            <a:ln w="19050">
              <a:solidFill>
                <a:srgbClr val="87AC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>
            <a:off x="0" y="260648"/>
            <a:ext cx="9906000" cy="536104"/>
            <a:chOff x="0" y="228600"/>
            <a:chExt cx="9144000" cy="536104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>
              <a:off x="0" y="764704"/>
              <a:ext cx="9144000" cy="0"/>
            </a:xfrm>
            <a:prstGeom prst="line">
              <a:avLst/>
            </a:prstGeom>
            <a:ln w="19050">
              <a:solidFill>
                <a:srgbClr val="87AC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0" y="228600"/>
              <a:ext cx="9144000" cy="0"/>
            </a:xfrm>
            <a:prstGeom prst="line">
              <a:avLst/>
            </a:prstGeom>
            <a:ln w="19050">
              <a:solidFill>
                <a:srgbClr val="87AC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" descr="C:\Users\evstrateva.o\Documents\pictures\БРРБ лого\ScreenHunter_33 Aug. 30 12.43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6389" y="316672"/>
              <a:ext cx="1072920" cy="299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7371269" y="6568359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PT Sans" panose="020B0503020203020204" pitchFamily="34" charset="-5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EFEB36D-1BA6-4020-92C1-B339ACC14013}" type="slidenum">
              <a:rPr lang="ru-RU" smtClean="0">
                <a:solidFill>
                  <a:prstClr val="black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347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0" y="6632651"/>
            <a:ext cx="9906000" cy="225425"/>
            <a:chOff x="0" y="6629400"/>
            <a:chExt cx="9906000" cy="225425"/>
          </a:xfrm>
        </p:grpSpPr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304800" y="6640513"/>
              <a:ext cx="5903913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n-US" sz="800" dirty="0">
                  <a:solidFill>
                    <a:prstClr val="black"/>
                  </a:solidFill>
                  <a:latin typeface="PT Sans" panose="020B0503020203020204" pitchFamily="34" charset="-52"/>
                </a:rPr>
                <a:t>© 201</a:t>
              </a:r>
              <a:r>
                <a:rPr lang="ru-RU" sz="800" dirty="0">
                  <a:solidFill>
                    <a:prstClr val="black"/>
                  </a:solidFill>
                  <a:latin typeface="PT Sans" panose="020B0503020203020204" pitchFamily="34" charset="-52"/>
                </a:rPr>
                <a:t>3 </a:t>
              </a:r>
              <a:r>
                <a:rPr lang="ru-RU" sz="800" dirty="0" smtClean="0">
                  <a:solidFill>
                    <a:prstClr val="black"/>
                  </a:solidFill>
                  <a:latin typeface="PT Sans" panose="020B0503020203020204" pitchFamily="34" charset="-52"/>
                </a:rPr>
                <a:t>ОАО «Банк развития Республики Беларусь», Управление международного бизнеса</a:t>
              </a:r>
              <a:endParaRPr lang="ru-RU" sz="800" dirty="0">
                <a:solidFill>
                  <a:prstClr val="black"/>
                </a:solidFill>
                <a:latin typeface="PT Sans" panose="020B0503020203020204" pitchFamily="34" charset="-52"/>
              </a:endParaRPr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>
              <a:off x="0" y="6629400"/>
              <a:ext cx="9906000" cy="0"/>
            </a:xfrm>
            <a:prstGeom prst="line">
              <a:avLst/>
            </a:prstGeom>
            <a:ln w="19050">
              <a:solidFill>
                <a:srgbClr val="87AC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>
            <a:off x="0" y="260648"/>
            <a:ext cx="9906000" cy="536104"/>
            <a:chOff x="0" y="228600"/>
            <a:chExt cx="9144000" cy="536104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>
              <a:off x="0" y="764704"/>
              <a:ext cx="9144000" cy="0"/>
            </a:xfrm>
            <a:prstGeom prst="line">
              <a:avLst/>
            </a:prstGeom>
            <a:ln w="19050">
              <a:solidFill>
                <a:srgbClr val="87AC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0" y="228600"/>
              <a:ext cx="9144000" cy="0"/>
            </a:xfrm>
            <a:prstGeom prst="line">
              <a:avLst/>
            </a:prstGeom>
            <a:ln w="19050">
              <a:solidFill>
                <a:srgbClr val="87AC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" descr="C:\Users\evstrateva.o\Documents\pictures\БРРБ лого\ScreenHunter_33 Aug. 30 12.43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6389" y="316672"/>
              <a:ext cx="1072920" cy="299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7371269" y="6568357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PT Sans" panose="020B0503020203020204" pitchFamily="34" charset="-5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EFEB36D-1BA6-4020-92C1-B339ACC14013}" type="slidenum">
              <a:rPr lang="ru-RU" smtClean="0">
                <a:solidFill>
                  <a:prstClr val="black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90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6183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804649">
              <a:defRPr/>
            </a:pPr>
            <a:fld id="{3DE5016E-A110-428B-820B-A22B576DB79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 defTabSz="804649">
                <a:defRPr/>
              </a:pPr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6183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804649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6183"/>
          </a:xfrm>
          <a:prstGeom prst="rect">
            <a:avLst/>
          </a:prstGeom>
        </p:spPr>
        <p:txBody>
          <a:bodyPr vert="horz" wrap="square" lIns="107287" tIns="53643" rIns="107287" bIns="5364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</a:defRPr>
            </a:lvl1pPr>
          </a:lstStyle>
          <a:p>
            <a:pPr defTabSz="804649"/>
            <a:fld id="{8A8AD065-CCF7-4E3B-B1C5-F607D1FAC733}" type="slidenum">
              <a:rPr lang="ru-RU" altLang="ru-RU">
                <a:latin typeface="Calibri" pitchFamily="34" charset="0"/>
              </a:rPr>
              <a:pPr defTabSz="804649"/>
              <a:t>‹#›</a:t>
            </a:fld>
            <a:endParaRPr lang="ru-RU" alt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313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</p:sldLayoutIdLst>
  <p:timing>
    <p:tnLst>
      <p:par>
        <p:cTn id="1" dur="indefinite" restart="never" nodeType="tmRoot"/>
      </p:par>
    </p:tnLst>
  </p:timing>
  <p:txStyles>
    <p:titleStyle>
      <a:lvl1pPr algn="l" defTabSz="80464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0464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 Light" pitchFamily="34" charset="0"/>
        </a:defRPr>
      </a:lvl2pPr>
      <a:lvl3pPr algn="l" defTabSz="80464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 Light" pitchFamily="34" charset="0"/>
        </a:defRPr>
      </a:lvl3pPr>
      <a:lvl4pPr algn="l" defTabSz="80464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 Light" pitchFamily="34" charset="0"/>
        </a:defRPr>
      </a:lvl4pPr>
      <a:lvl5pPr algn="l" defTabSz="80464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 Light" pitchFamily="34" charset="0"/>
        </a:defRPr>
      </a:lvl5pPr>
      <a:lvl6pPr marL="536433" algn="l" defTabSz="80464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 Light" pitchFamily="34" charset="0"/>
        </a:defRPr>
      </a:lvl6pPr>
      <a:lvl7pPr marL="1072866" algn="l" defTabSz="80464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 Light" pitchFamily="34" charset="0"/>
        </a:defRPr>
      </a:lvl7pPr>
      <a:lvl8pPr marL="1609298" algn="l" defTabSz="80464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 Light" pitchFamily="34" charset="0"/>
        </a:defRPr>
      </a:lvl8pPr>
      <a:lvl9pPr marL="2145731" algn="l" defTabSz="80464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 Light" pitchFamily="34" charset="0"/>
        </a:defRPr>
      </a:lvl9pPr>
    </p:titleStyle>
    <p:bodyStyle>
      <a:lvl1pPr marL="201162" indent="-201162" algn="l" defTabSz="804649" rtl="0" eaLnBrk="1" fontAlgn="base" hangingPunct="1">
        <a:lnSpc>
          <a:spcPct val="90000"/>
        </a:lnSpc>
        <a:spcBef>
          <a:spcPts val="88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03487" indent="-201162" algn="l" defTabSz="804649" rtl="0" eaLnBrk="1" fontAlgn="base" hangingPunct="1">
        <a:lnSpc>
          <a:spcPct val="90000"/>
        </a:lnSpc>
        <a:spcBef>
          <a:spcPts val="44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005811" indent="-201162" algn="l" defTabSz="804649" rtl="0" eaLnBrk="1" fontAlgn="base" hangingPunct="1">
        <a:lnSpc>
          <a:spcPct val="90000"/>
        </a:lnSpc>
        <a:spcBef>
          <a:spcPts val="44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08136" indent="-201162" algn="l" defTabSz="804649" rtl="0" eaLnBrk="1" fontAlgn="base" hangingPunct="1">
        <a:lnSpc>
          <a:spcPct val="90000"/>
        </a:lnSpc>
        <a:spcBef>
          <a:spcPts val="440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810461" indent="-201162" algn="l" defTabSz="804649" rtl="0" eaLnBrk="1" fontAlgn="base" hangingPunct="1">
        <a:lnSpc>
          <a:spcPct val="90000"/>
        </a:lnSpc>
        <a:spcBef>
          <a:spcPts val="440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212785" indent="-201162" algn="l" defTabSz="804649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15110" indent="-201162" algn="l" defTabSz="804649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17434" indent="-201162" algn="l" defTabSz="804649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19759" indent="-201162" algn="l" defTabSz="804649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2325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49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6974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9298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23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13947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16272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18597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6183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804649">
              <a:defRPr/>
            </a:pPr>
            <a:fld id="{3DE5016E-A110-428B-820B-A22B576DB797}" type="datetimeFigureOut">
              <a:rPr lang="ru-RU">
                <a:solidFill>
                  <a:prstClr val="black">
                    <a:tint val="75000"/>
                  </a:prstClr>
                </a:solidFill>
                <a:cs typeface="+mn-cs"/>
              </a:rPr>
              <a:pPr defTabSz="804649">
                <a:defRPr/>
              </a:pPr>
              <a:t>22.05.2017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6183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804649">
              <a:defRPr/>
            </a:pPr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6183"/>
          </a:xfrm>
          <a:prstGeom prst="rect">
            <a:avLst/>
          </a:prstGeom>
        </p:spPr>
        <p:txBody>
          <a:bodyPr vert="horz" wrap="square" lIns="107287" tIns="53643" rIns="107287" bIns="5364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</a:defRPr>
            </a:lvl1pPr>
          </a:lstStyle>
          <a:p>
            <a:pPr defTabSz="804649"/>
            <a:fld id="{8A8AD065-CCF7-4E3B-B1C5-F607D1FAC733}" type="slidenum">
              <a:rPr lang="ru-RU" altLang="ru-RU">
                <a:latin typeface="Calibri" pitchFamily="34" charset="0"/>
                <a:cs typeface="+mn-cs"/>
              </a:rPr>
              <a:pPr defTabSz="804649"/>
              <a:t>‹#›</a:t>
            </a:fld>
            <a:endParaRPr lang="ru-RU" altLang="ru-RU"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733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  <p:sldLayoutId id="2147484081" r:id="rId8"/>
  </p:sldLayoutIdLst>
  <p:timing>
    <p:tnLst>
      <p:par>
        <p:cTn id="1" dur="indefinite" restart="never" nodeType="tmRoot"/>
      </p:par>
    </p:tnLst>
  </p:timing>
  <p:txStyles>
    <p:titleStyle>
      <a:lvl1pPr algn="l" defTabSz="80464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0464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 Light" pitchFamily="34" charset="0"/>
        </a:defRPr>
      </a:lvl2pPr>
      <a:lvl3pPr algn="l" defTabSz="80464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 Light" pitchFamily="34" charset="0"/>
        </a:defRPr>
      </a:lvl3pPr>
      <a:lvl4pPr algn="l" defTabSz="80464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 Light" pitchFamily="34" charset="0"/>
        </a:defRPr>
      </a:lvl4pPr>
      <a:lvl5pPr algn="l" defTabSz="80464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 Light" pitchFamily="34" charset="0"/>
        </a:defRPr>
      </a:lvl5pPr>
      <a:lvl6pPr marL="536433" algn="l" defTabSz="80464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 Light" pitchFamily="34" charset="0"/>
        </a:defRPr>
      </a:lvl6pPr>
      <a:lvl7pPr marL="1072866" algn="l" defTabSz="80464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 Light" pitchFamily="34" charset="0"/>
        </a:defRPr>
      </a:lvl7pPr>
      <a:lvl8pPr marL="1609298" algn="l" defTabSz="80464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 Light" pitchFamily="34" charset="0"/>
        </a:defRPr>
      </a:lvl8pPr>
      <a:lvl9pPr marL="2145731" algn="l" defTabSz="80464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 Light" pitchFamily="34" charset="0"/>
        </a:defRPr>
      </a:lvl9pPr>
    </p:titleStyle>
    <p:bodyStyle>
      <a:lvl1pPr marL="201162" indent="-201162" algn="l" defTabSz="804649" rtl="0" eaLnBrk="1" fontAlgn="base" hangingPunct="1">
        <a:lnSpc>
          <a:spcPct val="90000"/>
        </a:lnSpc>
        <a:spcBef>
          <a:spcPts val="88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03487" indent="-201162" algn="l" defTabSz="804649" rtl="0" eaLnBrk="1" fontAlgn="base" hangingPunct="1">
        <a:lnSpc>
          <a:spcPct val="90000"/>
        </a:lnSpc>
        <a:spcBef>
          <a:spcPts val="44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005811" indent="-201162" algn="l" defTabSz="804649" rtl="0" eaLnBrk="1" fontAlgn="base" hangingPunct="1">
        <a:lnSpc>
          <a:spcPct val="90000"/>
        </a:lnSpc>
        <a:spcBef>
          <a:spcPts val="44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08136" indent="-201162" algn="l" defTabSz="804649" rtl="0" eaLnBrk="1" fontAlgn="base" hangingPunct="1">
        <a:lnSpc>
          <a:spcPct val="90000"/>
        </a:lnSpc>
        <a:spcBef>
          <a:spcPts val="440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810461" indent="-201162" algn="l" defTabSz="804649" rtl="0" eaLnBrk="1" fontAlgn="base" hangingPunct="1">
        <a:lnSpc>
          <a:spcPct val="90000"/>
        </a:lnSpc>
        <a:spcBef>
          <a:spcPts val="440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212785" indent="-201162" algn="l" defTabSz="804649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15110" indent="-201162" algn="l" defTabSz="804649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17434" indent="-201162" algn="l" defTabSz="804649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19759" indent="-201162" algn="l" defTabSz="804649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2325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49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6974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9298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23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13947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16272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18597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6183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804649">
              <a:defRPr/>
            </a:pPr>
            <a:fld id="{3DE5016E-A110-428B-820B-A22B576DB79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 defTabSz="804649">
                <a:defRPr/>
              </a:pPr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6183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804649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6183"/>
          </a:xfrm>
          <a:prstGeom prst="rect">
            <a:avLst/>
          </a:prstGeom>
        </p:spPr>
        <p:txBody>
          <a:bodyPr vert="horz" wrap="square" lIns="107287" tIns="53643" rIns="107287" bIns="5364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</a:defRPr>
            </a:lvl1pPr>
          </a:lstStyle>
          <a:p>
            <a:pPr defTabSz="804649"/>
            <a:fld id="{8A8AD065-CCF7-4E3B-B1C5-F607D1FAC733}" type="slidenum">
              <a:rPr lang="ru-RU" altLang="ru-RU">
                <a:latin typeface="Calibri" pitchFamily="34" charset="0"/>
              </a:rPr>
              <a:pPr defTabSz="804649"/>
              <a:t>‹#›</a:t>
            </a:fld>
            <a:endParaRPr lang="ru-RU" alt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82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</p:sldLayoutIdLst>
  <p:timing>
    <p:tnLst>
      <p:par>
        <p:cTn id="1" dur="indefinite" restart="never" nodeType="tmRoot"/>
      </p:par>
    </p:tnLst>
  </p:timing>
  <p:txStyles>
    <p:titleStyle>
      <a:lvl1pPr algn="l" defTabSz="80464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0464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 Light" pitchFamily="34" charset="0"/>
        </a:defRPr>
      </a:lvl2pPr>
      <a:lvl3pPr algn="l" defTabSz="80464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 Light" pitchFamily="34" charset="0"/>
        </a:defRPr>
      </a:lvl3pPr>
      <a:lvl4pPr algn="l" defTabSz="80464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 Light" pitchFamily="34" charset="0"/>
        </a:defRPr>
      </a:lvl4pPr>
      <a:lvl5pPr algn="l" defTabSz="80464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 Light" pitchFamily="34" charset="0"/>
        </a:defRPr>
      </a:lvl5pPr>
      <a:lvl6pPr marL="536433" algn="l" defTabSz="80464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 Light" pitchFamily="34" charset="0"/>
        </a:defRPr>
      </a:lvl6pPr>
      <a:lvl7pPr marL="1072866" algn="l" defTabSz="80464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 Light" pitchFamily="34" charset="0"/>
        </a:defRPr>
      </a:lvl7pPr>
      <a:lvl8pPr marL="1609298" algn="l" defTabSz="80464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 Light" pitchFamily="34" charset="0"/>
        </a:defRPr>
      </a:lvl8pPr>
      <a:lvl9pPr marL="2145731" algn="l" defTabSz="80464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 Light" pitchFamily="34" charset="0"/>
        </a:defRPr>
      </a:lvl9pPr>
    </p:titleStyle>
    <p:bodyStyle>
      <a:lvl1pPr marL="201162" indent="-201162" algn="l" defTabSz="804649" rtl="0" eaLnBrk="1" fontAlgn="base" hangingPunct="1">
        <a:lnSpc>
          <a:spcPct val="90000"/>
        </a:lnSpc>
        <a:spcBef>
          <a:spcPts val="88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03487" indent="-201162" algn="l" defTabSz="804649" rtl="0" eaLnBrk="1" fontAlgn="base" hangingPunct="1">
        <a:lnSpc>
          <a:spcPct val="90000"/>
        </a:lnSpc>
        <a:spcBef>
          <a:spcPts val="44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005811" indent="-201162" algn="l" defTabSz="804649" rtl="0" eaLnBrk="1" fontAlgn="base" hangingPunct="1">
        <a:lnSpc>
          <a:spcPct val="90000"/>
        </a:lnSpc>
        <a:spcBef>
          <a:spcPts val="44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08136" indent="-201162" algn="l" defTabSz="804649" rtl="0" eaLnBrk="1" fontAlgn="base" hangingPunct="1">
        <a:lnSpc>
          <a:spcPct val="90000"/>
        </a:lnSpc>
        <a:spcBef>
          <a:spcPts val="440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810461" indent="-201162" algn="l" defTabSz="804649" rtl="0" eaLnBrk="1" fontAlgn="base" hangingPunct="1">
        <a:lnSpc>
          <a:spcPct val="90000"/>
        </a:lnSpc>
        <a:spcBef>
          <a:spcPts val="440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212785" indent="-201162" algn="l" defTabSz="804649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15110" indent="-201162" algn="l" defTabSz="804649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17434" indent="-201162" algn="l" defTabSz="804649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19759" indent="-201162" algn="l" defTabSz="804649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2325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49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6974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9298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23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13947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16272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18597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776D3E3-E6D1-4077-912F-7B31BD25534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017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104" r:id="rId2"/>
    <p:sldLayoutId id="2147484105" r:id="rId3"/>
    <p:sldLayoutId id="2147484106" r:id="rId4"/>
    <p:sldLayoutId id="2147484107" r:id="rId5"/>
    <p:sldLayoutId id="2147484108" r:id="rId6"/>
    <p:sldLayoutId id="2147484109" r:id="rId7"/>
    <p:sldLayoutId id="2147484110" r:id="rId8"/>
    <p:sldLayoutId id="2147484111" r:id="rId9"/>
    <p:sldLayoutId id="2147484112" r:id="rId10"/>
    <p:sldLayoutId id="2147484113" r:id="rId11"/>
    <p:sldLayoutId id="214748411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ecd.org/tad/exportcredits/cirrs.pdf" TargetMode="Externa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brrb.by/" TargetMode="External"/><Relationship Id="rId2" Type="http://schemas.openxmlformats.org/officeDocument/2006/relationships/hyperlink" Target="mailto:office@brrb.by" TargetMode="External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6.xml"/><Relationship Id="rId6" Type="http://schemas.openxmlformats.org/officeDocument/2006/relationships/hyperlink" Target="http://www.google.by/url?sa=i&amp;rct=j&amp;q=&amp;esrc=s&amp;source=images&amp;cd=&amp;cad=rja&amp;uact=8&amp;ved=0ahUKEwiF7um62cbRAhXFB5oKHQ6TBwUQjRwIBw&amp;url=http://edinenie.by/&amp;psig=AFQjCNGih8NdMCYe34pV5ZfLk5ltwS8z_Q&amp;ust=1484657225894185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7.jpeg"/><Relationship Id="rId21" Type="http://schemas.openxmlformats.org/officeDocument/2006/relationships/image" Target="../media/image44.jpeg"/><Relationship Id="rId7" Type="http://schemas.openxmlformats.org/officeDocument/2006/relationships/image" Target="../media/image31.jpeg"/><Relationship Id="rId12" Type="http://schemas.openxmlformats.org/officeDocument/2006/relationships/image" Target="../media/image35.png"/><Relationship Id="rId17" Type="http://schemas.openxmlformats.org/officeDocument/2006/relationships/image" Target="../media/image40.jpeg"/><Relationship Id="rId2" Type="http://schemas.openxmlformats.org/officeDocument/2006/relationships/image" Target="../media/image26.png"/><Relationship Id="rId16" Type="http://schemas.openxmlformats.org/officeDocument/2006/relationships/image" Target="../media/image39.jpe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0.jpeg"/><Relationship Id="rId11" Type="http://schemas.openxmlformats.org/officeDocument/2006/relationships/hyperlink" Target="http://www.cn15mcc.com/en/" TargetMode="External"/><Relationship Id="rId5" Type="http://schemas.openxmlformats.org/officeDocument/2006/relationships/image" Target="../media/image29.jpeg"/><Relationship Id="rId15" Type="http://schemas.openxmlformats.org/officeDocument/2006/relationships/image" Target="../media/image38.jpeg"/><Relationship Id="rId10" Type="http://schemas.openxmlformats.org/officeDocument/2006/relationships/image" Target="../media/image34.jpeg"/><Relationship Id="rId19" Type="http://schemas.openxmlformats.org/officeDocument/2006/relationships/image" Target="../media/image42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3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17.jpe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10800000">
            <a:off x="0" y="-27386"/>
            <a:ext cx="9906000" cy="340097"/>
          </a:xfrm>
          <a:prstGeom prst="rect">
            <a:avLst/>
          </a:prstGeom>
          <a:solidFill>
            <a:srgbClr val="8EB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185710" y="-408063"/>
            <a:ext cx="0" cy="720080"/>
          </a:xfrm>
          <a:prstGeom prst="line">
            <a:avLst/>
          </a:prstGeom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0" y="6552728"/>
            <a:ext cx="9906000" cy="3326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28864" y="6552732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white"/>
                </a:solidFill>
                <a:latin typeface="Calibri" panose="020F0502020204030204" pitchFamily="34" charset="0"/>
              </a:rPr>
              <a:t>Минск</a:t>
            </a:r>
            <a:r>
              <a:rPr lang="en-US" sz="1400" dirty="0" smtClean="0">
                <a:solidFill>
                  <a:prstClr val="white"/>
                </a:solidFill>
                <a:latin typeface="Calibri" panose="020F0502020204030204" pitchFamily="34" charset="0"/>
              </a:rPr>
              <a:t> </a:t>
            </a:r>
            <a:r>
              <a:rPr lang="en-US" sz="1400" dirty="0" smtClean="0">
                <a:solidFill>
                  <a:prstClr val="white"/>
                </a:solidFill>
                <a:latin typeface="Calibri" panose="020F0502020204030204" pitchFamily="34" charset="0"/>
              </a:rPr>
              <a:t>23</a:t>
            </a:r>
            <a:r>
              <a:rPr lang="ru-RU" sz="1400" dirty="0" smtClean="0">
                <a:solidFill>
                  <a:prstClr val="white"/>
                </a:solidFill>
                <a:latin typeface="Calibri" panose="020F0502020204030204" pitchFamily="34" charset="0"/>
              </a:rPr>
              <a:t> </a:t>
            </a:r>
            <a:r>
              <a:rPr lang="ru-RU" sz="1400" dirty="0" smtClean="0">
                <a:solidFill>
                  <a:prstClr val="white"/>
                </a:solidFill>
                <a:latin typeface="Calibri" panose="020F0502020204030204" pitchFamily="34" charset="0"/>
              </a:rPr>
              <a:t>мая</a:t>
            </a:r>
            <a:r>
              <a:rPr lang="en-US" sz="1400" dirty="0" smtClean="0">
                <a:solidFill>
                  <a:prstClr val="white"/>
                </a:solidFill>
                <a:latin typeface="Calibri" panose="020F0502020204030204" pitchFamily="34" charset="0"/>
              </a:rPr>
              <a:t> 2017</a:t>
            </a:r>
            <a:r>
              <a:rPr lang="ru-RU" sz="1400" dirty="0" smtClean="0">
                <a:solidFill>
                  <a:prstClr val="white"/>
                </a:solidFill>
                <a:latin typeface="Calibri" panose="020F0502020204030204" pitchFamily="34" charset="0"/>
              </a:rPr>
              <a:t> года</a:t>
            </a:r>
            <a:endParaRPr lang="en-US" sz="14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8734163" y="312712"/>
            <a:ext cx="1015467" cy="1078344"/>
            <a:chOff x="6105128" y="2060845"/>
            <a:chExt cx="1810668" cy="1831021"/>
          </a:xfrm>
        </p:grpSpPr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5128" y="2060845"/>
              <a:ext cx="1810668" cy="1696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Прямоугольник 19"/>
            <p:cNvSpPr/>
            <p:nvPr/>
          </p:nvSpPr>
          <p:spPr>
            <a:xfrm>
              <a:off x="7296312" y="3440654"/>
              <a:ext cx="288032" cy="451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cxnSp>
        <p:nvCxnSpPr>
          <p:cNvPr id="23" name="Прямая соединительная линия 22"/>
          <p:cNvCxnSpPr/>
          <p:nvPr/>
        </p:nvCxnSpPr>
        <p:spPr>
          <a:xfrm>
            <a:off x="2608635" y="1997589"/>
            <a:ext cx="0" cy="720080"/>
          </a:xfrm>
          <a:prstGeom prst="line">
            <a:avLst/>
          </a:prstGeom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553200" y="1328534"/>
            <a:ext cx="3196430" cy="915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878248" y="1312003"/>
            <a:ext cx="2256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8EB149"/>
                </a:solidFill>
                <a:latin typeface="Calibri" panose="020F0502020204030204" pitchFamily="34" charset="0"/>
              </a:rPr>
              <a:t>  </a:t>
            </a:r>
            <a:r>
              <a:rPr lang="ru-RU" sz="1400" b="1" i="1" dirty="0" smtClean="0">
                <a:solidFill>
                  <a:srgbClr val="8EB149"/>
                </a:solidFill>
                <a:latin typeface="Calibri" panose="020F0502020204030204" pitchFamily="34" charset="0"/>
              </a:rPr>
              <a:t>Новые возможности</a:t>
            </a:r>
            <a:endParaRPr lang="en-US" sz="1400" b="1" i="1" dirty="0">
              <a:solidFill>
                <a:srgbClr val="8EB149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835181"/>
            <a:ext cx="2224624" cy="457571"/>
          </a:xfrm>
          <a:prstGeom prst="rect">
            <a:avLst/>
          </a:prstGeom>
          <a:noFill/>
        </p:spPr>
      </p:pic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359007" y="863225"/>
            <a:ext cx="622066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  <a:defRPr/>
            </a:pPr>
            <a:r>
              <a:rPr lang="ru-RU" sz="3600" b="1" dirty="0">
                <a:latin typeface="PT Sans" panose="020B0503020203020204" pitchFamily="34" charset="-52"/>
                <a:cs typeface="Arial" pitchFamily="34" charset="0"/>
              </a:rPr>
              <a:t>Основные условия финансирования  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3600" b="1" dirty="0" smtClean="0">
                <a:latin typeface="PT Sans" panose="020B0503020203020204" pitchFamily="34" charset="-52"/>
                <a:cs typeface="Arial" pitchFamily="34" charset="0"/>
              </a:rPr>
              <a:t>белорусско-китайских инвестиционных </a:t>
            </a:r>
            <a:r>
              <a:rPr lang="ru-RU" sz="3600" b="1" dirty="0">
                <a:latin typeface="PT Sans" panose="020B0503020203020204" pitchFamily="34" charset="-52"/>
                <a:cs typeface="Arial" pitchFamily="34" charset="0"/>
              </a:rPr>
              <a:t>проектов </a:t>
            </a:r>
            <a:r>
              <a:rPr lang="ru-RU" sz="3600" b="1" dirty="0" smtClean="0">
                <a:latin typeface="PT Sans" panose="020B0503020203020204" pitchFamily="34" charset="-52"/>
                <a:cs typeface="Arial" pitchFamily="34" charset="0"/>
              </a:rPr>
              <a:t>за счет средств Государственного банка развития Китая. 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3600" b="1" dirty="0" smtClean="0">
                <a:latin typeface="PT Sans" panose="020B0503020203020204" pitchFamily="34" charset="-52"/>
                <a:cs typeface="Arial" pitchFamily="34" charset="0"/>
              </a:rPr>
              <a:t>Поддержка экспорта </a:t>
            </a:r>
            <a:endParaRPr lang="ru-RU" sz="3600" b="1" dirty="0">
              <a:latin typeface="PT Sans" panose="020B0503020203020204" pitchFamily="34" charset="-52"/>
              <a:cs typeface="Arial" pitchFamily="34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sz="3600" b="1" dirty="0">
                <a:solidFill>
                  <a:srgbClr val="87AC48"/>
                </a:solidFill>
                <a:latin typeface="PT Sans" panose="020B0503020203020204" pitchFamily="34" charset="-52"/>
                <a:cs typeface="Arial" pitchFamily="34" charset="0"/>
              </a:rPr>
              <a:t>ОАО «Банк развития Республики Беларусь</a:t>
            </a:r>
            <a:r>
              <a:rPr lang="ru-RU" sz="3600" b="1" dirty="0" smtClean="0">
                <a:solidFill>
                  <a:srgbClr val="87AC48"/>
                </a:solidFill>
                <a:latin typeface="PT Sans" panose="020B0503020203020204" pitchFamily="34" charset="-52"/>
                <a:cs typeface="Arial" pitchFamily="34" charset="0"/>
              </a:rPr>
              <a:t>»</a:t>
            </a:r>
            <a:endParaRPr lang="ru-RU" sz="2000" b="1" dirty="0">
              <a:solidFill>
                <a:srgbClr val="87AC48"/>
              </a:solidFill>
              <a:latin typeface="PT Sans" panose="020B0503020203020204" pitchFamily="34" charset="-52"/>
              <a:cs typeface="Arial" pitchFamily="34" charset="0"/>
            </a:endParaRPr>
          </a:p>
        </p:txBody>
      </p:sp>
      <p:pic>
        <p:nvPicPr>
          <p:cNvPr id="17" name="Picture 21" descr="C:\Users\venskij.v\Desktop\Transit\2490b7b9f657704f83d1cc00038a3c4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24"/>
          <a:stretch/>
        </p:blipFill>
        <p:spPr bwMode="auto">
          <a:xfrm>
            <a:off x="6863615" y="1820780"/>
            <a:ext cx="2775591" cy="3933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25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ru-RU" altLang="ru-RU" sz="1900" b="1" i="1" dirty="0"/>
              <a:t>Требования, предъявляемые Банком развития к инвестиционным </a:t>
            </a:r>
            <a:r>
              <a:rPr lang="ru-RU" altLang="ru-RU" sz="1900" b="1" i="1" dirty="0" smtClean="0"/>
              <a:t>проектам</a:t>
            </a:r>
            <a:endParaRPr lang="ru-RU" sz="19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01697"/>
            <a:ext cx="8694964" cy="28097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804649" eaLnBrk="0" hangingPunct="0"/>
            <a:r>
              <a:rPr lang="ru-RU" sz="1400" i="1" dirty="0">
                <a:solidFill>
                  <a:prstClr val="white"/>
                </a:solidFill>
              </a:rPr>
              <a:t>Управление клиентского менеджмента</a:t>
            </a:r>
          </a:p>
        </p:txBody>
      </p:sp>
      <p:sp>
        <p:nvSpPr>
          <p:cNvPr id="10" name="Прямоугольник 9"/>
          <p:cNvSpPr/>
          <p:nvPr/>
        </p:nvSpPr>
        <p:spPr>
          <a:xfrm rot="10800000">
            <a:off x="8694964" y="6601697"/>
            <a:ext cx="1211036" cy="253268"/>
          </a:xfrm>
          <a:prstGeom prst="rect">
            <a:avLst/>
          </a:prstGeom>
          <a:solidFill>
            <a:srgbClr val="8EB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49" eaLnBrk="0" hangingPunct="0"/>
            <a:endParaRPr lang="ru-RU" sz="1000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6910" y="2361606"/>
            <a:ext cx="891539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latin typeface="+mn-lt"/>
              </a:rPr>
              <a:t>3.</a:t>
            </a:r>
            <a:r>
              <a:rPr lang="ru-RU" sz="2000" b="1" dirty="0" smtClean="0">
                <a:solidFill>
                  <a:srgbClr val="3A7420"/>
                </a:solidFill>
                <a:latin typeface="+mn-lt"/>
              </a:rPr>
              <a:t>Исполнение </a:t>
            </a:r>
            <a:r>
              <a:rPr lang="ru-RU" sz="2000" b="1" dirty="0">
                <a:solidFill>
                  <a:srgbClr val="3A7420"/>
                </a:solidFill>
                <a:latin typeface="+mn-lt"/>
              </a:rPr>
              <a:t>обязательств по кредитным договорам </a:t>
            </a:r>
            <a:r>
              <a:rPr lang="ru-RU" sz="2000" dirty="0">
                <a:latin typeface="+mn-lt"/>
              </a:rPr>
              <a:t>- залог недвижимого и движимого имущества, </a:t>
            </a:r>
            <a:r>
              <a:rPr lang="ru-RU" sz="2000" dirty="0" smtClean="0">
                <a:latin typeface="+mn-lt"/>
              </a:rPr>
              <a:t>поручительство, гарантия, страхование </a:t>
            </a:r>
            <a:r>
              <a:rPr lang="ru-RU" sz="2000" dirty="0">
                <a:latin typeface="+mn-lt"/>
              </a:rPr>
              <a:t>Банком риска невозврата кредита, </a:t>
            </a:r>
            <a:r>
              <a:rPr lang="ru-RU" sz="2000" dirty="0" smtClean="0">
                <a:latin typeface="+mn-lt"/>
              </a:rPr>
              <a:t>гарантийный депозит </a:t>
            </a:r>
            <a:r>
              <a:rPr lang="ru-RU" sz="2000" dirty="0">
                <a:latin typeface="+mn-lt"/>
              </a:rPr>
              <a:t>денег, </a:t>
            </a:r>
            <a:r>
              <a:rPr lang="ru-RU" sz="2000" dirty="0" smtClean="0">
                <a:latin typeface="+mn-lt"/>
              </a:rPr>
              <a:t>перевод </a:t>
            </a:r>
            <a:r>
              <a:rPr lang="ru-RU" sz="2000" dirty="0">
                <a:latin typeface="+mn-lt"/>
              </a:rPr>
              <a:t>на Банк правового титула на имущество, в том числе на имущественные права, </a:t>
            </a:r>
            <a:r>
              <a:rPr lang="ru-RU" sz="2000" dirty="0" smtClean="0">
                <a:latin typeface="+mn-lt"/>
              </a:rPr>
              <a:t>иные способы, предусмотренные </a:t>
            </a:r>
            <a:r>
              <a:rPr lang="ru-RU" sz="2000" dirty="0">
                <a:latin typeface="+mn-lt"/>
              </a:rPr>
              <a:t>законодательством Республики Беларусь.	</a:t>
            </a:r>
            <a:endParaRPr lang="ru-RU" sz="2000" dirty="0" smtClean="0">
              <a:latin typeface="+mn-lt"/>
            </a:endParaRPr>
          </a:p>
          <a:p>
            <a:endParaRPr lang="ru-RU" sz="2000" b="1" dirty="0" smtClean="0">
              <a:latin typeface="PT Sans" panose="020B0503020203020204" pitchFamily="34" charset="-52"/>
            </a:endParaRPr>
          </a:p>
          <a:p>
            <a:r>
              <a:rPr lang="ru-RU" sz="2000" b="1" dirty="0" smtClean="0">
                <a:latin typeface="PT Sans" panose="020B0503020203020204" pitchFamily="34" charset="-52"/>
              </a:rPr>
              <a:t>4.</a:t>
            </a:r>
            <a:r>
              <a:rPr lang="ru-RU" sz="2000" b="1" dirty="0" smtClean="0">
                <a:solidFill>
                  <a:srgbClr val="3A7420"/>
                </a:solidFill>
                <a:latin typeface="PT Sans" panose="020B0503020203020204" pitchFamily="34" charset="-52"/>
              </a:rPr>
              <a:t>Объем </a:t>
            </a:r>
            <a:r>
              <a:rPr lang="ru-RU" sz="2000" b="1" dirty="0">
                <a:solidFill>
                  <a:srgbClr val="3A7420"/>
                </a:solidFill>
                <a:latin typeface="PT Sans" panose="020B0503020203020204" pitchFamily="34" charset="-52"/>
              </a:rPr>
              <a:t>предоставляемого Банком кредита</a:t>
            </a:r>
            <a:r>
              <a:rPr lang="ru-RU" sz="2000" dirty="0"/>
              <a:t> – </a:t>
            </a:r>
            <a:r>
              <a:rPr lang="ru-RU" sz="2000" b="1" dirty="0"/>
              <a:t>не более 80% </a:t>
            </a:r>
            <a:r>
              <a:rPr lang="ru-RU" sz="2000" dirty="0"/>
              <a:t>от суммы инвестиций в основной капитал по соответствующему проекту (капитальные затраты без НДС)</a:t>
            </a:r>
            <a:endParaRPr lang="ru-RU" sz="2000" dirty="0">
              <a:latin typeface="PT Sans" panose="020B0503020203020204" pitchFamily="34" charset="-52"/>
            </a:endParaRPr>
          </a:p>
          <a:p>
            <a:pPr lvl="0"/>
            <a:endParaRPr lang="ru-RU" sz="2000" dirty="0" smtClean="0"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9584" y="1524000"/>
            <a:ext cx="89028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n-lt"/>
              </a:rPr>
              <a:t>2.</a:t>
            </a:r>
            <a:r>
              <a:rPr lang="ru-RU" sz="2000" dirty="0" smtClean="0">
                <a:latin typeface="+mn-lt"/>
              </a:rPr>
              <a:t>Кредитование </a:t>
            </a:r>
            <a:r>
              <a:rPr lang="ru-RU" sz="2000" dirty="0">
                <a:latin typeface="+mn-lt"/>
              </a:rPr>
              <a:t>заявителей в иностранной валюте осуществляется для реализации </a:t>
            </a:r>
            <a:r>
              <a:rPr lang="ru-RU" sz="2000" b="1" dirty="0" err="1">
                <a:solidFill>
                  <a:srgbClr val="3A7420"/>
                </a:solidFill>
                <a:latin typeface="+mn-lt"/>
              </a:rPr>
              <a:t>валютоокупаемых</a:t>
            </a:r>
            <a:r>
              <a:rPr lang="ru-RU" sz="2000" b="1" dirty="0">
                <a:solidFill>
                  <a:srgbClr val="3A7420"/>
                </a:solidFill>
                <a:latin typeface="+mn-lt"/>
              </a:rPr>
              <a:t> </a:t>
            </a:r>
            <a:r>
              <a:rPr lang="ru-RU" sz="2000" b="1" dirty="0" smtClean="0">
                <a:solidFill>
                  <a:srgbClr val="3A7420"/>
                </a:solidFill>
                <a:latin typeface="+mn-lt"/>
              </a:rPr>
              <a:t>проектов</a:t>
            </a:r>
            <a:endParaRPr lang="ru-RU" sz="2000" b="1" dirty="0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79006" y="830975"/>
            <a:ext cx="89036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n-lt"/>
              </a:rPr>
              <a:t>1.</a:t>
            </a:r>
            <a:r>
              <a:rPr lang="ru-RU" sz="2000" dirty="0" smtClean="0">
                <a:latin typeface="+mn-lt"/>
              </a:rPr>
              <a:t>Инвестиционный проект принимается к рассмотрению в случае признания его </a:t>
            </a:r>
            <a:r>
              <a:rPr lang="ru-RU" sz="2000" b="1" dirty="0" smtClean="0">
                <a:solidFill>
                  <a:srgbClr val="3A7420"/>
                </a:solidFill>
                <a:latin typeface="+mn-lt"/>
              </a:rPr>
              <a:t>экономически эффективным </a:t>
            </a:r>
            <a:r>
              <a:rPr lang="ru-RU" sz="2000" dirty="0" smtClean="0">
                <a:latin typeface="+mn-lt"/>
              </a:rPr>
              <a:t>и</a:t>
            </a:r>
            <a:r>
              <a:rPr lang="ru-RU" sz="2000" b="1" dirty="0" smtClean="0">
                <a:solidFill>
                  <a:srgbClr val="3A7420"/>
                </a:solidFill>
                <a:latin typeface="+mn-lt"/>
              </a:rPr>
              <a:t> финансово реализуемым </a:t>
            </a:r>
            <a:endParaRPr lang="ru-RU" sz="2000" b="1" dirty="0">
              <a:solidFill>
                <a:srgbClr val="3A7420"/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4621" y="5613737"/>
            <a:ext cx="90736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+mn-lt"/>
              </a:rPr>
              <a:t>Требования, предъявляемые Банком к бизнес-плану, обеспечению, а также перечень документов для получения кредита размещен на официальном сайте Банка развития</a:t>
            </a:r>
            <a:endParaRPr lang="ru-RU" sz="2000" b="1" dirty="0">
              <a:solidFill>
                <a:srgbClr val="3A7420"/>
              </a:solidFill>
              <a:latin typeface="+mn-lt"/>
            </a:endParaRP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09" y="5715000"/>
            <a:ext cx="480638" cy="48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07" y="2514600"/>
            <a:ext cx="53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9" y="925936"/>
            <a:ext cx="449728" cy="4497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35" y="1647475"/>
            <a:ext cx="460935" cy="460935"/>
          </a:xfrm>
          <a:prstGeom prst="rect">
            <a:avLst/>
          </a:prstGeom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50" y="4201304"/>
            <a:ext cx="5232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53783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900" b="1" i="1" dirty="0" smtClean="0"/>
              <a:t>УСЛОВИЯ ПРЕДОСТАВЛЕНИЯ </a:t>
            </a:r>
            <a:r>
              <a:rPr lang="ru-RU" sz="1900" b="1" i="1" u="sng" dirty="0" smtClean="0"/>
              <a:t>ЭКСПОРТНЫХ КРЕДИТОВ</a:t>
            </a:r>
            <a:endParaRPr lang="ru-RU" sz="1900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01697"/>
            <a:ext cx="8694964" cy="28097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804649" eaLnBrk="0" hangingPunct="0"/>
            <a:r>
              <a:rPr lang="ru-RU" sz="1400" i="1" dirty="0">
                <a:solidFill>
                  <a:prstClr val="white"/>
                </a:solidFill>
              </a:rPr>
              <a:t>Управление клиентского менеджмента</a:t>
            </a:r>
          </a:p>
        </p:txBody>
      </p:sp>
      <p:sp>
        <p:nvSpPr>
          <p:cNvPr id="10" name="Прямоугольник 9"/>
          <p:cNvSpPr/>
          <p:nvPr/>
        </p:nvSpPr>
        <p:spPr>
          <a:xfrm rot="10800000">
            <a:off x="8694964" y="6601697"/>
            <a:ext cx="1211036" cy="253268"/>
          </a:xfrm>
          <a:prstGeom prst="rect">
            <a:avLst/>
          </a:prstGeom>
          <a:solidFill>
            <a:srgbClr val="8EB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49" eaLnBrk="0" hangingPunct="0"/>
            <a:endParaRPr lang="ru-RU" sz="1000" dirty="0">
              <a:solidFill>
                <a:prstClr val="white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04800" y="914401"/>
            <a:ext cx="9296400" cy="5432524"/>
            <a:chOff x="1353587" y="2724638"/>
            <a:chExt cx="7286309" cy="2732593"/>
          </a:xfrm>
        </p:grpSpPr>
        <p:sp>
          <p:nvSpPr>
            <p:cNvPr id="6" name="Пятиугольник 5"/>
            <p:cNvSpPr/>
            <p:nvPr/>
          </p:nvSpPr>
          <p:spPr>
            <a:xfrm rot="5400000">
              <a:off x="3012795" y="2767639"/>
              <a:ext cx="185855" cy="2615834"/>
            </a:xfrm>
            <a:prstGeom prst="homePlat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Pt sans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353587" y="2724638"/>
              <a:ext cx="7286309" cy="10372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>
                  <a:latin typeface="Pt sans"/>
                </a:rPr>
                <a:t>Предоставление</a:t>
              </a:r>
              <a:r>
                <a:rPr lang="ru-RU" b="1" dirty="0">
                  <a:solidFill>
                    <a:srgbClr val="FF0000"/>
                  </a:solidFill>
                  <a:latin typeface="Pt sans"/>
                </a:rPr>
                <a:t> </a:t>
              </a:r>
              <a:r>
                <a:rPr lang="ru-RU" sz="2000" b="1" dirty="0">
                  <a:latin typeface="Pt sans"/>
                </a:rPr>
                <a:t>экспортных кредитов </a:t>
              </a:r>
              <a:r>
                <a:rPr lang="ru-RU" dirty="0">
                  <a:latin typeface="Pt sans"/>
                </a:rPr>
                <a:t>на условиях, определенных Указом Президента Республики Беларусь </a:t>
              </a:r>
              <a:r>
                <a:rPr lang="ru-RU" u="sng" dirty="0">
                  <a:latin typeface="Pt sans"/>
                </a:rPr>
                <a:t>от </a:t>
              </a:r>
              <a:r>
                <a:rPr lang="ru-RU" u="sng" dirty="0" smtClean="0">
                  <a:latin typeface="Pt sans"/>
                </a:rPr>
                <a:t>25.08.2006 № 534 </a:t>
              </a:r>
              <a:r>
                <a:rPr lang="ru-RU" dirty="0" smtClean="0">
                  <a:latin typeface="Pt sans"/>
                </a:rPr>
                <a:t>«</a:t>
              </a:r>
              <a:r>
                <a:rPr lang="ru-RU" dirty="0">
                  <a:latin typeface="Pt sans"/>
                </a:rPr>
                <a:t>О </a:t>
              </a:r>
              <a:r>
                <a:rPr lang="ru-RU" dirty="0" smtClean="0">
                  <a:latin typeface="Pt sans"/>
                </a:rPr>
                <a:t>содействии развитию экспорта товаров   (</a:t>
              </a:r>
              <a:r>
                <a:rPr lang="ru-RU" dirty="0">
                  <a:latin typeface="Pt sans"/>
                </a:rPr>
                <a:t>работ</a:t>
              </a:r>
              <a:r>
                <a:rPr lang="ru-RU" dirty="0" smtClean="0">
                  <a:latin typeface="Pt sans"/>
                </a:rPr>
                <a:t>, услуг)»,  </a:t>
              </a:r>
              <a:r>
                <a:rPr lang="ru-RU" dirty="0">
                  <a:latin typeface="Pt sans"/>
                </a:rPr>
                <a:t>Постановлением Совета Министров от </a:t>
              </a:r>
              <a:r>
                <a:rPr lang="ru-RU" u="sng" dirty="0">
                  <a:latin typeface="Pt sans"/>
                </a:rPr>
                <a:t>06.04.2016 №279 </a:t>
              </a:r>
              <a:r>
                <a:rPr lang="ru-RU" dirty="0">
                  <a:latin typeface="Pt sans"/>
                </a:rPr>
                <a:t>«Об утверждении Положения о порядке предоставления открытым акционерным обществом «Банк развития Республики Беларусь» экспортных кредитов организациям, не являющимся резидентами Республики Беларусь, и перечня товаров, на приобретение которых предоставляются экспортные кредиты</a:t>
              </a:r>
              <a:r>
                <a:rPr lang="ru-RU" dirty="0" smtClean="0">
                  <a:latin typeface="Pt sans"/>
                </a:rPr>
                <a:t>» на сумму </a:t>
              </a:r>
              <a:r>
                <a:rPr lang="ru-RU" b="1" dirty="0" smtClean="0">
                  <a:solidFill>
                    <a:srgbClr val="FF0000"/>
                  </a:solidFill>
                  <a:latin typeface="Pt sans"/>
                </a:rPr>
                <a:t>не </a:t>
              </a:r>
              <a:r>
                <a:rPr lang="ru-RU" b="1" dirty="0">
                  <a:solidFill>
                    <a:srgbClr val="FF0000"/>
                  </a:solidFill>
                  <a:latin typeface="Pt sans"/>
                </a:rPr>
                <a:t>менее 1 млн. долларов США</a:t>
              </a:r>
              <a:r>
                <a:rPr lang="ru-RU" dirty="0" smtClean="0">
                  <a:latin typeface="Pt sans"/>
                </a:rPr>
                <a:t>:</a:t>
              </a:r>
              <a:endParaRPr lang="ru-RU" dirty="0">
                <a:latin typeface="Pt sans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353587" y="4232444"/>
              <a:ext cx="3381246" cy="12247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latin typeface="Pt sans"/>
                </a:rPr>
                <a:t>резидентам (лизинговым компаниям) </a:t>
              </a:r>
              <a:r>
                <a:rPr lang="ru-RU" b="1" dirty="0">
                  <a:latin typeface="Pt sans"/>
                </a:rPr>
                <a:t>Республики </a:t>
              </a:r>
              <a:r>
                <a:rPr lang="ru-RU" b="1" dirty="0" smtClean="0">
                  <a:latin typeface="Pt sans"/>
                </a:rPr>
                <a:t>Беларусь</a:t>
              </a:r>
            </a:p>
            <a:p>
              <a:pPr algn="ctr"/>
              <a:endParaRPr lang="ru-RU" b="1" dirty="0" smtClean="0">
                <a:latin typeface="Pt sans"/>
              </a:endParaRPr>
            </a:p>
            <a:p>
              <a:pPr algn="ctr"/>
              <a:r>
                <a:rPr lang="ru-RU" b="1" dirty="0" smtClean="0">
                  <a:latin typeface="Pt sans"/>
                </a:rPr>
                <a:t> </a:t>
              </a:r>
              <a:r>
                <a:rPr lang="ru-RU" dirty="0">
                  <a:latin typeface="Pt sans"/>
                </a:rPr>
                <a:t>для приобретения в собственность товаров других резидентов Республики Беларусь для передачи их в лизинг </a:t>
              </a:r>
              <a:r>
                <a:rPr lang="ru-RU" b="1" dirty="0" smtClean="0">
                  <a:latin typeface="Pt sans"/>
                </a:rPr>
                <a:t>организациям - нерезидентам</a:t>
              </a:r>
              <a:endParaRPr lang="ru-RU" b="1" dirty="0">
                <a:latin typeface="Pt sans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964909" y="4232444"/>
              <a:ext cx="3674987" cy="342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latin typeface="Pt sans"/>
                </a:rPr>
                <a:t>нерезидентам Республики Беларусь, включая иностранные банки</a:t>
              </a:r>
              <a:r>
                <a:rPr lang="ru-RU" dirty="0" smtClean="0">
                  <a:latin typeface="Pt sans"/>
                </a:rPr>
                <a:t> </a:t>
              </a:r>
              <a:endParaRPr lang="ru-RU" dirty="0">
                <a:latin typeface="Pt sans"/>
              </a:endParaRPr>
            </a:p>
          </p:txBody>
        </p:sp>
        <p:sp>
          <p:nvSpPr>
            <p:cNvPr id="11" name="Пятиугольник 10"/>
            <p:cNvSpPr/>
            <p:nvPr/>
          </p:nvSpPr>
          <p:spPr>
            <a:xfrm rot="5400000">
              <a:off x="6900127" y="2778107"/>
              <a:ext cx="185855" cy="2615834"/>
            </a:xfrm>
            <a:prstGeom prst="homePlat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Pt sans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4780292" y="4570372"/>
            <a:ext cx="4953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для </a:t>
            </a:r>
            <a:r>
              <a:rPr lang="ru-RU" i="1" dirty="0"/>
              <a:t>оплаты реализованных резидентами </a:t>
            </a:r>
            <a:r>
              <a:rPr lang="ru-RU" dirty="0"/>
              <a:t>Республики Беларусь товаров, включенных в перечень, работ, услуг либо для </a:t>
            </a:r>
            <a:r>
              <a:rPr lang="ru-RU" i="1" dirty="0"/>
              <a:t>предварительной оплаты </a:t>
            </a:r>
            <a:r>
              <a:rPr lang="ru-RU" dirty="0"/>
              <a:t>производимых и (или) реализуемых резидентами Республики Беларусь товаров, включенных в перечень, работ, </a:t>
            </a:r>
            <a:r>
              <a:rPr lang="ru-RU" dirty="0" smtClean="0"/>
              <a:t>услуг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61217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1" i="1" dirty="0"/>
              <a:t>УСЛОВИЯ ПРЕДОСТАВЛЕНИЯ </a:t>
            </a:r>
            <a:r>
              <a:rPr lang="ru-RU" sz="1800" b="1" i="1" u="sng" dirty="0"/>
              <a:t>ЭКСПОРТНЫХ </a:t>
            </a:r>
            <a:r>
              <a:rPr lang="ru-RU" sz="1800" b="1" i="1" u="sng" dirty="0" smtClean="0"/>
              <a:t>КРЕДИТОВ</a:t>
            </a:r>
            <a:endParaRPr lang="ru-RU" sz="1800" u="sng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483515" y="2663458"/>
            <a:ext cx="16042" cy="1788223"/>
          </a:xfrm>
          <a:prstGeom prst="line">
            <a:avLst/>
          </a:prstGeom>
          <a:ln>
            <a:solidFill>
              <a:srgbClr val="C1DA4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396702" y="2663459"/>
            <a:ext cx="16042" cy="1788223"/>
          </a:xfrm>
          <a:prstGeom prst="line">
            <a:avLst/>
          </a:prstGeom>
          <a:ln>
            <a:solidFill>
              <a:srgbClr val="C1DA4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 rot="18753598">
            <a:off x="1644566" y="2572537"/>
            <a:ext cx="202536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Neo Sans Pro Light" panose="020B0304030504040204" pitchFamily="34" charset="0"/>
              </a:rPr>
              <a:t>экспортный кредит</a:t>
            </a:r>
          </a:p>
        </p:txBody>
      </p:sp>
      <p:sp>
        <p:nvSpPr>
          <p:cNvPr id="36" name="Прямоугольник 35"/>
          <p:cNvSpPr/>
          <p:nvPr/>
        </p:nvSpPr>
        <p:spPr>
          <a:xfrm rot="2362792">
            <a:off x="6199752" y="2415045"/>
            <a:ext cx="216618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Neo Sans Pro Light" panose="020B0304030504040204" pitchFamily="34" charset="0"/>
              </a:rPr>
              <a:t>экспортный кредит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131096" y="2150443"/>
            <a:ext cx="677108" cy="1407594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ru-RU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Neo Sans Pro Light" panose="020B0304030504040204" pitchFamily="34" charset="0"/>
              </a:rPr>
              <a:t>экспортный кредит</a:t>
            </a:r>
          </a:p>
        </p:txBody>
      </p:sp>
      <p:sp>
        <p:nvSpPr>
          <p:cNvPr id="35" name="Стрелка углом 34"/>
          <p:cNvSpPr/>
          <p:nvPr/>
        </p:nvSpPr>
        <p:spPr>
          <a:xfrm rot="10800000">
            <a:off x="3404210" y="4503519"/>
            <a:ext cx="4685878" cy="848167"/>
          </a:xfrm>
          <a:prstGeom prst="bentArrow">
            <a:avLst>
              <a:gd name="adj1" fmla="val 2987"/>
              <a:gd name="adj2" fmla="val 11032"/>
              <a:gd name="adj3" fmla="val 19915"/>
              <a:gd name="adj4" fmla="val 37441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Стрелка углом 39"/>
          <p:cNvSpPr/>
          <p:nvPr/>
        </p:nvSpPr>
        <p:spPr>
          <a:xfrm rot="10800000">
            <a:off x="3620657" y="4384779"/>
            <a:ext cx="1262661" cy="491168"/>
          </a:xfrm>
          <a:prstGeom prst="bentArrow">
            <a:avLst>
              <a:gd name="adj1" fmla="val 3803"/>
              <a:gd name="adj2" fmla="val 18525"/>
              <a:gd name="adj3" fmla="val 21555"/>
              <a:gd name="adj4" fmla="val 24056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Стрелка вниз 38"/>
          <p:cNvSpPr/>
          <p:nvPr/>
        </p:nvSpPr>
        <p:spPr>
          <a:xfrm rot="2531569">
            <a:off x="2799752" y="2065457"/>
            <a:ext cx="199021" cy="1568035"/>
          </a:xfrm>
          <a:prstGeom prst="downArrow">
            <a:avLst>
              <a:gd name="adj1" fmla="val 14786"/>
              <a:gd name="adj2" fmla="val 78069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низ 43"/>
          <p:cNvSpPr/>
          <p:nvPr/>
        </p:nvSpPr>
        <p:spPr>
          <a:xfrm>
            <a:off x="4808204" y="2181725"/>
            <a:ext cx="150232" cy="1315453"/>
          </a:xfrm>
          <a:prstGeom prst="downArrow">
            <a:avLst>
              <a:gd name="adj1" fmla="val 14786"/>
              <a:gd name="adj2" fmla="val 78069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низ 44"/>
          <p:cNvSpPr/>
          <p:nvPr/>
        </p:nvSpPr>
        <p:spPr>
          <a:xfrm rot="18551100">
            <a:off x="6977143" y="1851492"/>
            <a:ext cx="172613" cy="1623934"/>
          </a:xfrm>
          <a:prstGeom prst="downArrow">
            <a:avLst>
              <a:gd name="adj1" fmla="val 14786"/>
              <a:gd name="adj2" fmla="val 78069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3418501" y="4401340"/>
            <a:ext cx="1538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Neo Sans Pro Light" panose="020B0304030504040204" pitchFamily="34" charset="0"/>
              </a:rPr>
              <a:t>связанный кредит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4669010" y="4890668"/>
            <a:ext cx="289984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Neo Sans Pro Light"/>
              </a:rPr>
              <a:t>лизинговое оборудование 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91886" y="3589318"/>
            <a:ext cx="2922814" cy="1828403"/>
          </a:xfrm>
          <a:prstGeom prst="roundRect">
            <a:avLst/>
          </a:prstGeom>
          <a:solidFill>
            <a:schemeClr val="bg1"/>
          </a:solidFill>
          <a:ln>
            <a:solidFill>
              <a:srgbClr val="C1D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eo Sans Pro Light" panose="020B0304030504040204" pitchFamily="34" charset="0"/>
              </a:rPr>
              <a:t>НЕРЕЗИДЕНТ</a:t>
            </a:r>
            <a:endParaRPr lang="ru-RU" sz="2300" b="1" i="1" dirty="0">
              <a:solidFill>
                <a:schemeClr val="tx1">
                  <a:lumMod val="75000"/>
                  <a:lumOff val="25000"/>
                </a:schemeClr>
              </a:solidFill>
              <a:latin typeface="Neo Sans Pro Light" panose="020B0304030504040204" pitchFamily="34" charset="0"/>
            </a:endParaRPr>
          </a:p>
          <a:p>
            <a:pPr algn="ctr"/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Neo Sans Pro Light" panose="020B0304030504040204" pitchFamily="34" charset="0"/>
              </a:rPr>
              <a:t>(покупатель белорусской </a:t>
            </a:r>
          </a:p>
          <a:p>
            <a:pPr algn="ctr"/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Neo Sans Pro Light" panose="020B0304030504040204" pitchFamily="34" charset="0"/>
              </a:rPr>
              <a:t>продукции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eo Sans Pro Light" panose="020B0304030504040204" pitchFamily="34" charset="0"/>
              </a:rPr>
              <a:t>)</a:t>
            </a:r>
            <a:endParaRPr lang="ru-RU" i="1" dirty="0">
              <a:solidFill>
                <a:schemeClr val="tx1">
                  <a:lumMod val="75000"/>
                  <a:lumOff val="25000"/>
                </a:schemeClr>
              </a:solidFill>
              <a:latin typeface="Neo Sans Pro Light" panose="020B0304030504040204" pitchFamily="34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794470" y="3526644"/>
            <a:ext cx="2324462" cy="689114"/>
          </a:xfrm>
          <a:prstGeom prst="roundRect">
            <a:avLst/>
          </a:prstGeom>
          <a:solidFill>
            <a:schemeClr val="bg1"/>
          </a:solidFill>
          <a:ln>
            <a:solidFill>
              <a:srgbClr val="C1D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eo Sans Pro Light" panose="020B0304030504040204" pitchFamily="34" charset="0"/>
              </a:rPr>
              <a:t>БАНК-НЕРЕЗИДЕНТ</a:t>
            </a:r>
            <a:endParaRPr lang="ru-RU" sz="2300" b="1" i="1" dirty="0">
              <a:solidFill>
                <a:schemeClr val="tx1">
                  <a:lumMod val="75000"/>
                  <a:lumOff val="25000"/>
                </a:schemeClr>
              </a:solidFill>
              <a:latin typeface="Neo Sans Pro Light" panose="020B0304030504040204" pitchFamily="34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6836040" y="3557569"/>
            <a:ext cx="2324462" cy="948779"/>
          </a:xfrm>
          <a:prstGeom prst="roundRect">
            <a:avLst/>
          </a:prstGeom>
          <a:solidFill>
            <a:schemeClr val="bg1"/>
          </a:solidFill>
          <a:ln>
            <a:solidFill>
              <a:srgbClr val="C1D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eo Sans Pro Light" panose="020B0304030504040204" pitchFamily="34" charset="0"/>
              </a:rPr>
              <a:t>РЕЗИДЕНТ</a:t>
            </a:r>
          </a:p>
          <a:p>
            <a:pPr algn="ctr"/>
            <a:r>
              <a:rPr lang="ru-RU" sz="21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eo Sans Pro Light" panose="020B0304030504040204" pitchFamily="34" charset="0"/>
              </a:rPr>
              <a:t>(лизинговая </a:t>
            </a:r>
            <a:r>
              <a:rPr lang="ru-RU" sz="21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Neo Sans Pro Light" panose="020B0304030504040204" pitchFamily="34" charset="0"/>
              </a:rPr>
              <a:t>компания)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738499" y="1251770"/>
            <a:ext cx="2324462" cy="803808"/>
          </a:xfrm>
          <a:prstGeom prst="roundRect">
            <a:avLst/>
          </a:prstGeom>
          <a:solidFill>
            <a:schemeClr val="bg1"/>
          </a:solidFill>
          <a:ln>
            <a:solidFill>
              <a:srgbClr val="C1D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505" y="1382211"/>
            <a:ext cx="20764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0" y="6617728"/>
            <a:ext cx="217559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solidFill>
                  <a:prstClr val="white"/>
                </a:solidFill>
                <a:cs typeface="Arial" panose="020B0604020202020204" pitchFamily="34" charset="0"/>
              </a:rPr>
              <a:t>Отдел экспортного финансирования</a:t>
            </a:r>
            <a:endParaRPr lang="ru-RU" sz="10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7204" y="878334"/>
            <a:ext cx="8382000" cy="373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ОСНОВНЫЕ ВАРИАНТЫ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ПРЕДОСТАВЛЕНИЯ ЭКПОРТНЫХ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КРЕДИТОВ</a:t>
            </a:r>
          </a:p>
        </p:txBody>
      </p:sp>
    </p:spTree>
    <p:extLst>
      <p:ext uri="{BB962C8B-B14F-4D97-AF65-F5344CB8AC3E}">
        <p14:creationId xmlns:p14="http://schemas.microsoft.com/office/powerpoint/2010/main" val="20894934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6" grpId="0"/>
      <p:bldP spid="38" grpId="0"/>
      <p:bldP spid="35" grpId="0" animBg="1"/>
      <p:bldP spid="40" grpId="0" animBg="1"/>
      <p:bldP spid="39" grpId="0" animBg="1"/>
      <p:bldP spid="44" grpId="0" animBg="1"/>
      <p:bldP spid="45" grpId="0" animBg="1"/>
      <p:bldP spid="49" grpId="0"/>
      <p:bldP spid="50" grpId="0"/>
      <p:bldP spid="41" grpId="0" animBg="1"/>
      <p:bldP spid="52" grpId="0" animBg="1"/>
      <p:bldP spid="53" grpId="0" animBg="1"/>
      <p:bldP spid="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900" b="1" i="1" dirty="0" smtClean="0"/>
              <a:t>УСЛОВИЯ ПРЕДОСТАВЛЕНИЯ </a:t>
            </a:r>
            <a:r>
              <a:rPr lang="ru-RU" sz="1900" b="1" i="1" u="sng" dirty="0" smtClean="0"/>
              <a:t>ЭКСПОРТНЫХ КРЕДИТОВ</a:t>
            </a:r>
            <a:endParaRPr lang="ru-RU" sz="1900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01697"/>
            <a:ext cx="8694964" cy="28097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804649" eaLnBrk="0" hangingPunct="0"/>
            <a:r>
              <a:rPr lang="ru-RU" sz="1400" i="1" dirty="0">
                <a:solidFill>
                  <a:prstClr val="white"/>
                </a:solidFill>
              </a:rPr>
              <a:t>Управление клиентского менеджмента</a:t>
            </a:r>
          </a:p>
        </p:txBody>
      </p:sp>
      <p:sp>
        <p:nvSpPr>
          <p:cNvPr id="10" name="Прямоугольник 9"/>
          <p:cNvSpPr/>
          <p:nvPr/>
        </p:nvSpPr>
        <p:spPr>
          <a:xfrm rot="10800000">
            <a:off x="8694964" y="6601697"/>
            <a:ext cx="1211036" cy="253268"/>
          </a:xfrm>
          <a:prstGeom prst="rect">
            <a:avLst/>
          </a:prstGeom>
          <a:solidFill>
            <a:srgbClr val="8EB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49" eaLnBrk="0" hangingPunct="0"/>
            <a:endParaRPr lang="ru-RU" sz="1000" dirty="0">
              <a:solidFill>
                <a:prstClr val="white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983171"/>
              </p:ext>
            </p:extLst>
          </p:nvPr>
        </p:nvGraphicFramePr>
        <p:xfrm>
          <a:off x="228600" y="873115"/>
          <a:ext cx="9448800" cy="55661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1901"/>
                <a:gridCol w="7016899"/>
              </a:tblGrid>
              <a:tr h="842001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Neo Sans Pro Light"/>
                          <a:ea typeface="+mn-ea"/>
                          <a:cs typeface="+mn-cs"/>
                        </a:rPr>
                        <a:t>Цель кредита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Neo Sans Pro Light"/>
                        <a:ea typeface="+mn-ea"/>
                        <a:cs typeface="+mn-cs"/>
                      </a:endParaRPr>
                    </a:p>
                  </a:txBody>
                  <a:tcPr marL="123825" marR="85725" marT="66675" marB="66675" anchor="ctr">
                    <a:solidFill>
                      <a:srgbClr val="C1DA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4649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sng" kern="1200" dirty="0" smtClean="0">
                          <a:solidFill>
                            <a:schemeClr val="tx1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Оплата за поставленные (реализованные)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резидентами Республики Беларусь товары (работы, услуги), </a:t>
                      </a:r>
                      <a:r>
                        <a:rPr lang="ru-RU" sz="1400" b="0" u="sng" kern="1200" dirty="0" smtClean="0">
                          <a:solidFill>
                            <a:schemeClr val="tx1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предварительная оплата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производимых и (или) реализуемых резидентами Республики Беларусь товаров</a:t>
                      </a:r>
                    </a:p>
                  </a:txBody>
                  <a:tcPr marL="152400" marR="85725" marT="66675" marB="6667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3703">
                <a:tc>
                  <a:txBody>
                    <a:bodyPr/>
                    <a:lstStyle/>
                    <a:p>
                      <a:pPr marL="0" algn="l" defTabSz="804649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Neo Sans Pro Light"/>
                          <a:ea typeface="+mn-ea"/>
                          <a:cs typeface="+mn-cs"/>
                        </a:rPr>
                        <a:t>Минимальная сумма кредита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Neo Sans Pro Light"/>
                        <a:ea typeface="+mn-ea"/>
                        <a:cs typeface="+mn-cs"/>
                      </a:endParaRPr>
                    </a:p>
                  </a:txBody>
                  <a:tcPr marL="123825" marR="85725" marT="66675" marB="66675" anchor="ctr">
                    <a:solidFill>
                      <a:srgbClr val="C1DA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4649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1 000 000 долларов США в эквиваленте</a:t>
                      </a:r>
                    </a:p>
                  </a:txBody>
                  <a:tcPr marL="152400" marR="85725" marT="66675" marB="6667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3703">
                <a:tc>
                  <a:txBody>
                    <a:bodyPr/>
                    <a:lstStyle/>
                    <a:p>
                      <a:pPr marL="0" algn="l" defTabSz="804649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Neo Sans Pro Light"/>
                          <a:ea typeface="+mn-ea"/>
                          <a:cs typeface="+mn-cs"/>
                        </a:rPr>
                        <a:t>Максимальная сумма кредита 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Neo Sans Pro Light"/>
                        <a:ea typeface="+mn-ea"/>
                        <a:cs typeface="+mn-cs"/>
                      </a:endParaRPr>
                    </a:p>
                  </a:txBody>
                  <a:tcPr marL="123825" marR="85725" marT="66675" marB="66675" anchor="ctr">
                    <a:solidFill>
                      <a:srgbClr val="C1DA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4649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85% от суммы экспортного контракта</a:t>
                      </a:r>
                    </a:p>
                  </a:txBody>
                  <a:tcPr marL="152400" marR="85725" marT="66675" marB="6667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8590">
                <a:tc>
                  <a:txBody>
                    <a:bodyPr/>
                    <a:lstStyle/>
                    <a:p>
                      <a:pPr marL="0" algn="l" defTabSz="804649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Neo Sans Pro Light"/>
                          <a:ea typeface="+mn-ea"/>
                          <a:cs typeface="+mn-cs"/>
                        </a:rPr>
                        <a:t>Валюта кредита 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Neo Sans Pro Light"/>
                        <a:ea typeface="+mn-ea"/>
                        <a:cs typeface="+mn-cs"/>
                      </a:endParaRPr>
                    </a:p>
                  </a:txBody>
                  <a:tcPr marL="123825" marR="85725" marT="66675" marB="66675" anchor="ctr">
                    <a:solidFill>
                      <a:srgbClr val="C1DA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4649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доллары США, евро, российские рубли</a:t>
                      </a:r>
                    </a:p>
                  </a:txBody>
                  <a:tcPr marL="152400" marR="85725" marT="66675" marB="6667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40511">
                <a:tc>
                  <a:txBody>
                    <a:bodyPr/>
                    <a:lstStyle/>
                    <a:p>
                      <a:pPr marL="0" algn="l" defTabSz="804649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Neo Sans Pro Light"/>
                          <a:ea typeface="+mn-ea"/>
                          <a:cs typeface="+mn-cs"/>
                        </a:rPr>
                        <a:t>Срок кредита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Neo Sans Pro Light"/>
                        <a:ea typeface="+mn-ea"/>
                        <a:cs typeface="+mn-cs"/>
                      </a:endParaRPr>
                    </a:p>
                  </a:txBody>
                  <a:tcPr marL="123825" marR="85725" marT="66675" marB="66675" anchor="ctr">
                    <a:solidFill>
                      <a:srgbClr val="C1DA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4649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до 5 лет (в отдельных случаях до 10 лет)</a:t>
                      </a:r>
                    </a:p>
                  </a:txBody>
                  <a:tcPr marL="152400" marR="85725" marT="66675" marB="6667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42001">
                <a:tc>
                  <a:txBody>
                    <a:bodyPr/>
                    <a:lstStyle/>
                    <a:p>
                      <a:pPr marL="0" algn="l" defTabSz="804649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Neo Sans Pro Light"/>
                          <a:ea typeface="+mn-ea"/>
                          <a:cs typeface="+mn-cs"/>
                        </a:rPr>
                        <a:t>Процентная ставка 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Neo Sans Pro Light"/>
                        <a:ea typeface="+mn-ea"/>
                        <a:cs typeface="+mn-cs"/>
                      </a:endParaRPr>
                    </a:p>
                  </a:txBody>
                  <a:tcPr marL="123825" marR="85725" marT="66675" marB="66675" anchor="ctr">
                    <a:solidFill>
                      <a:srgbClr val="C1DA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4649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долл. США, евро – ставка 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CIRR</a:t>
                      </a:r>
                      <a:endParaRPr lang="ru-RU" sz="1400" b="0" kern="1200" dirty="0" smtClean="0">
                        <a:solidFill>
                          <a:schemeClr val="tx1"/>
                        </a:solidFill>
                        <a:latin typeface="Neo Sans Pro Light" panose="020B030403050404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804649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(с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 15.05.2017 по 14.06.2017 – 2,44% и 0,</a:t>
                      </a:r>
                      <a:r>
                        <a:rPr lang="en-US" sz="1400" b="0" kern="1200" baseline="0" dirty="0" smtClean="0">
                          <a:solidFill>
                            <a:schemeClr val="tx1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1% годовых соответственно)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  <a:hlinkClick r:id="rId2"/>
                        </a:rPr>
                        <a:t>http://www.oecd.org/tad/exportcredits/cirrs.pdf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marL="0" marR="0" lvl="0" indent="0" algn="l" defTabSz="804649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росс. рубли – 2/3 ставки ключевой ставки ЦБ РФ (6,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% годовых) </a:t>
                      </a:r>
                    </a:p>
                  </a:txBody>
                  <a:tcPr marL="152400" marR="85725" marT="66675" marB="6667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29828">
                <a:tc>
                  <a:txBody>
                    <a:bodyPr/>
                    <a:lstStyle/>
                    <a:p>
                      <a:pPr marL="0" algn="l" defTabSz="804649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Neo Sans Pro Light"/>
                          <a:ea typeface="+mn-ea"/>
                          <a:cs typeface="+mn-cs"/>
                        </a:rPr>
                        <a:t>Обеспечение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Neo Sans Pro Light"/>
                        <a:ea typeface="+mn-ea"/>
                        <a:cs typeface="+mn-cs"/>
                      </a:endParaRPr>
                    </a:p>
                  </a:txBody>
                  <a:tcPr marL="123825" marR="85725" marT="66675" marB="66675" anchor="ctr">
                    <a:solidFill>
                      <a:srgbClr val="C1DA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4649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страховое покрытие БРУПЭИС «Белэксимгарант» (обязательно). </a:t>
                      </a:r>
                    </a:p>
                    <a:p>
                      <a:pPr marL="0" marR="0" lvl="0" indent="0" algn="l" defTabSz="804649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В ряде случаев может понадобиться дополнительное обеспечение: правительственная гарантия, гарантия местных органов власти, поручительство третьих лиц, банковские гарантии и прочее.</a:t>
                      </a:r>
                    </a:p>
                  </a:txBody>
                  <a:tcPr marL="152400" marR="85725" marT="66675" marB="6667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21150">
                <a:tc>
                  <a:txBody>
                    <a:bodyPr/>
                    <a:lstStyle/>
                    <a:p>
                      <a:pPr marL="0" algn="l" defTabSz="804649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Neo Sans Pro Light"/>
                          <a:ea typeface="+mn-ea"/>
                          <a:cs typeface="+mn-cs"/>
                        </a:rPr>
                        <a:t>Страховая премия 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Neo Sans Pro Light"/>
                        <a:ea typeface="+mn-ea"/>
                        <a:cs typeface="+mn-cs"/>
                      </a:endParaRPr>
                    </a:p>
                  </a:txBody>
                  <a:tcPr marL="123825" marR="85725" marT="66675" marB="66675" anchor="ctr">
                    <a:solidFill>
                      <a:srgbClr val="C1DA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4649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Уплачивается до начала выборки кредита, в % от суммы кредита. </a:t>
                      </a:r>
                    </a:p>
                    <a:p>
                      <a:pPr marL="0" marR="0" lvl="0" indent="0" algn="l" defTabSz="804649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Размер зависит от категории </a:t>
                      </a:r>
                      <a:r>
                        <a:rPr lang="ru-RU" sz="1400" b="0" kern="1200" dirty="0" err="1" smtClean="0">
                          <a:solidFill>
                            <a:schemeClr val="tx1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странового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 риска, финансового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состояния заемщика и наличия дополнительного обеспечения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. </a:t>
                      </a:r>
                      <a:endParaRPr lang="ru-RU" sz="1400" b="0" kern="1200" dirty="0" smtClean="0">
                        <a:solidFill>
                          <a:schemeClr val="tx1"/>
                        </a:solidFill>
                        <a:latin typeface="Neo Sans Pro Light" panose="020B030403050404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804649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Возможность  уплаты страховки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: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Neo Sans Pro Light" panose="020B0304030504040204" pitchFamily="34" charset="0"/>
                          <a:ea typeface="+mn-ea"/>
                          <a:cs typeface="+mn-cs"/>
                        </a:rPr>
                        <a:t> разово, 1 раз в полгода, ежеквартально</a:t>
                      </a:r>
                    </a:p>
                  </a:txBody>
                  <a:tcPr marL="152400" marR="85725" marT="66675" marB="6667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6342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10800000">
            <a:off x="8694964" y="6604732"/>
            <a:ext cx="1211036" cy="253268"/>
          </a:xfrm>
          <a:prstGeom prst="rect">
            <a:avLst/>
          </a:prstGeom>
          <a:solidFill>
            <a:srgbClr val="8EB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49" eaLnBrk="0" hangingPunct="0"/>
            <a:endParaRPr lang="ru-RU" sz="1000" dirty="0">
              <a:solidFill>
                <a:prstClr val="white"/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i="1" dirty="0" smtClean="0"/>
              <a:t>Контакты</a:t>
            </a:r>
            <a:endParaRPr lang="ru-RU" sz="18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601697"/>
            <a:ext cx="8694964" cy="28097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804649" eaLnBrk="0" hangingPunct="0"/>
            <a:r>
              <a:rPr lang="ru-RU" sz="1400" i="1" dirty="0">
                <a:solidFill>
                  <a:prstClr val="white"/>
                </a:solidFill>
              </a:rPr>
              <a:t>Управление клиентского менеджмента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81600" y="2590800"/>
            <a:ext cx="46143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3A7420"/>
                </a:solidFill>
                <a:latin typeface="PT Sans" panose="020B0503020203020204" pitchFamily="34" charset="-52"/>
              </a:rPr>
              <a:t>СПАСИБО </a:t>
            </a:r>
          </a:p>
          <a:p>
            <a:pPr lvl="0" algn="ctr"/>
            <a:r>
              <a:rPr lang="ru-RU" sz="3600" b="1" dirty="0" smtClean="0">
                <a:solidFill>
                  <a:srgbClr val="3A7420"/>
                </a:solidFill>
                <a:latin typeface="PT Sans" panose="020B0503020203020204" pitchFamily="34" charset="-52"/>
              </a:rPr>
              <a:t>ЗА </a:t>
            </a:r>
          </a:p>
          <a:p>
            <a:pPr lvl="0" algn="ctr"/>
            <a:r>
              <a:rPr lang="ru-RU" sz="3600" b="1" dirty="0" smtClean="0">
                <a:solidFill>
                  <a:srgbClr val="3A7420"/>
                </a:solidFill>
                <a:latin typeface="PT Sans" panose="020B0503020203020204" pitchFamily="34" charset="-52"/>
              </a:rPr>
              <a:t>ВНИМАНИЕ!</a:t>
            </a:r>
            <a:endParaRPr lang="ru-RU" sz="3600" dirty="0" smtClean="0">
              <a:latin typeface="PT Sans" panose="020B0503020203020204" pitchFamily="34" charset="-52"/>
            </a:endParaRPr>
          </a:p>
        </p:txBody>
      </p:sp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209349" y="1143000"/>
            <a:ext cx="5384800" cy="515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b="1" dirty="0">
                <a:latin typeface="PT Sans" pitchFamily="34" charset="-52"/>
                <a:ea typeface="PMingLiU-ExtB" panose="02020500000000000000" pitchFamily="18" charset="-120"/>
              </a:rPr>
              <a:t>ОАО «Банк развития Республики Беларусь»</a:t>
            </a:r>
          </a:p>
          <a:p>
            <a:pPr eaLnBrk="1" hangingPunct="1"/>
            <a:r>
              <a:rPr lang="ru-RU" altLang="ru-RU" sz="2000" dirty="0">
                <a:latin typeface="PT Sans" pitchFamily="34" charset="-52"/>
                <a:ea typeface="PMingLiU-ExtB" panose="02020500000000000000" pitchFamily="18" charset="-120"/>
              </a:rPr>
              <a:t>220002, Республика Беларусь, </a:t>
            </a:r>
          </a:p>
          <a:p>
            <a:pPr eaLnBrk="1" hangingPunct="1"/>
            <a:r>
              <a:rPr lang="ru-RU" altLang="ru-RU" sz="2000" dirty="0">
                <a:latin typeface="PT Sans" pitchFamily="34" charset="-52"/>
                <a:ea typeface="PMingLiU-ExtB" panose="02020500000000000000" pitchFamily="18" charset="-120"/>
              </a:rPr>
              <a:t>г. Минск, пр-т Машерова, 35</a:t>
            </a:r>
          </a:p>
          <a:p>
            <a:pPr eaLnBrk="1" hangingPunct="1"/>
            <a:r>
              <a:rPr lang="ru-RU" altLang="ru-RU" sz="2000" dirty="0" smtClean="0">
                <a:latin typeface="PT Sans" pitchFamily="34" charset="-52"/>
                <a:ea typeface="PMingLiU-ExtB" panose="02020500000000000000" pitchFamily="18" charset="-120"/>
              </a:rPr>
              <a:t>Тел.: +375 17 385 96 12</a:t>
            </a:r>
            <a:endParaRPr lang="en-US" altLang="ru-RU" sz="2000" dirty="0" smtClean="0">
              <a:latin typeface="PMingLiU-ExtB" panose="02020500000000000000" pitchFamily="18" charset="-120"/>
              <a:ea typeface="PMingLiU-ExtB" panose="02020500000000000000" pitchFamily="18" charset="-120"/>
            </a:endParaRPr>
          </a:p>
          <a:p>
            <a:pPr eaLnBrk="1" hangingPunct="1"/>
            <a:r>
              <a:rPr lang="ru-RU" altLang="ru-RU" sz="2000" dirty="0" smtClean="0">
                <a:latin typeface="PT Sans" pitchFamily="34" charset="-52"/>
                <a:ea typeface="PMingLiU-ExtB" panose="02020500000000000000" pitchFamily="18" charset="-120"/>
              </a:rPr>
              <a:t>Факс</a:t>
            </a:r>
            <a:r>
              <a:rPr lang="en-US" altLang="ru-RU" sz="2000" dirty="0">
                <a:latin typeface="PMingLiU-ExtB" panose="02020500000000000000" pitchFamily="18" charset="-120"/>
                <a:ea typeface="PMingLiU-ExtB" panose="02020500000000000000" pitchFamily="18" charset="-120"/>
              </a:rPr>
              <a:t>:  +375 17 292 70</a:t>
            </a:r>
            <a:r>
              <a:rPr lang="ru-RU" altLang="ru-RU" sz="2000" dirty="0">
                <a:latin typeface="PT Sans" pitchFamily="34" charset="-52"/>
                <a:ea typeface="PMingLiU-ExtB" panose="02020500000000000000" pitchFamily="18" charset="-120"/>
              </a:rPr>
              <a:t> </a:t>
            </a:r>
            <a:r>
              <a:rPr lang="en-US" altLang="ru-RU" sz="2000" dirty="0" smtClean="0">
                <a:latin typeface="PMingLiU-ExtB" panose="02020500000000000000" pitchFamily="18" charset="-120"/>
                <a:ea typeface="PMingLiU-ExtB" panose="02020500000000000000" pitchFamily="18" charset="-120"/>
              </a:rPr>
              <a:t>16</a:t>
            </a:r>
            <a:endParaRPr lang="ru-RU" altLang="ru-RU" sz="2000" dirty="0" smtClean="0">
              <a:latin typeface="PT Sans" pitchFamily="34" charset="-52"/>
              <a:ea typeface="PMingLiU-ExtB" panose="02020500000000000000" pitchFamily="18" charset="-120"/>
            </a:endParaRPr>
          </a:p>
          <a:p>
            <a:pPr eaLnBrk="1" hangingPunct="1"/>
            <a:r>
              <a:rPr lang="en-US" altLang="ru-RU" sz="2000" dirty="0" smtClean="0">
                <a:latin typeface="PMingLiU-ExtB" panose="02020500000000000000" pitchFamily="18" charset="-120"/>
                <a:ea typeface="PMingLiU-ExtB" panose="02020500000000000000" pitchFamily="18" charset="-120"/>
              </a:rPr>
              <a:t>E-mail: </a:t>
            </a:r>
            <a:r>
              <a:rPr lang="en-US" altLang="ru-RU" sz="2000" dirty="0" smtClean="0">
                <a:latin typeface="PMingLiU-ExtB" panose="02020500000000000000" pitchFamily="18" charset="-120"/>
                <a:ea typeface="PMingLiU-ExtB" panose="02020500000000000000" pitchFamily="18" charset="-120"/>
                <a:hlinkClick r:id="rId2"/>
              </a:rPr>
              <a:t>office@brrb.by</a:t>
            </a:r>
            <a:endParaRPr lang="en-US" altLang="ru-RU" sz="2000" dirty="0" smtClean="0">
              <a:latin typeface="PMingLiU-ExtB" panose="02020500000000000000" pitchFamily="18" charset="-120"/>
              <a:ea typeface="PMingLiU-ExtB" panose="02020500000000000000" pitchFamily="18" charset="-120"/>
            </a:endParaRPr>
          </a:p>
          <a:p>
            <a:pPr eaLnBrk="1" hangingPunct="1"/>
            <a:r>
              <a:rPr lang="en-US" altLang="ru-RU" sz="2000" dirty="0">
                <a:latin typeface="PMingLiU-ExtB" panose="02020500000000000000" pitchFamily="18" charset="-120"/>
                <a:ea typeface="PMingLiU-ExtB" panose="02020500000000000000" pitchFamily="18" charset="-120"/>
                <a:hlinkClick r:id="rId3"/>
              </a:rPr>
              <a:t>http://brrb.by</a:t>
            </a:r>
            <a:r>
              <a:rPr lang="en-US" altLang="ru-RU" sz="2000" dirty="0" smtClean="0">
                <a:latin typeface="PMingLiU-ExtB" panose="02020500000000000000" pitchFamily="18" charset="-120"/>
                <a:ea typeface="PMingLiU-ExtB" panose="02020500000000000000" pitchFamily="18" charset="-120"/>
                <a:hlinkClick r:id="rId3"/>
              </a:rPr>
              <a:t>/</a:t>
            </a:r>
            <a:endParaRPr lang="en-US" altLang="ru-RU" sz="2000" dirty="0" smtClean="0">
              <a:latin typeface="PMingLiU-ExtB" panose="02020500000000000000" pitchFamily="18" charset="-120"/>
              <a:ea typeface="PMingLiU-ExtB" panose="02020500000000000000" pitchFamily="18" charset="-120"/>
            </a:endParaRPr>
          </a:p>
          <a:p>
            <a:pPr eaLnBrk="1" hangingPunct="1"/>
            <a:endParaRPr lang="ru-RU" altLang="ru-RU" sz="2000" dirty="0">
              <a:latin typeface="PT Sans" pitchFamily="34" charset="-52"/>
              <a:ea typeface="PMingLiU-ExtB" panose="02020500000000000000" pitchFamily="18" charset="-120"/>
            </a:endParaRPr>
          </a:p>
          <a:p>
            <a:pPr eaLnBrk="1" hangingPunct="1"/>
            <a:r>
              <a:rPr lang="ru-RU" altLang="ru-RU" sz="2000" b="1" dirty="0" smtClean="0">
                <a:latin typeface="PT Sans"/>
                <a:ea typeface="PMingLiU-ExtB" panose="02020500000000000000" pitchFamily="18" charset="-120"/>
              </a:rPr>
              <a:t>Якимуш Алеся Валерьевна</a:t>
            </a:r>
            <a:endParaRPr lang="ru-RU" altLang="ru-RU" sz="2000" b="1" dirty="0">
              <a:latin typeface="PT Sans"/>
              <a:ea typeface="PMingLiU-ExtB" panose="02020500000000000000" pitchFamily="18" charset="-120"/>
            </a:endParaRPr>
          </a:p>
          <a:p>
            <a:pPr eaLnBrk="1" hangingPunct="1"/>
            <a:r>
              <a:rPr lang="ru-RU" sz="2000" dirty="0" smtClean="0">
                <a:latin typeface="PT Sans"/>
                <a:ea typeface="PMingLiU-ExtB" panose="02020500000000000000" pitchFamily="18" charset="-120"/>
              </a:rPr>
              <a:t>Начальник Управления</a:t>
            </a:r>
          </a:p>
          <a:p>
            <a:pPr eaLnBrk="1" hangingPunct="1"/>
            <a:r>
              <a:rPr lang="ru-RU" sz="2000" dirty="0" smtClean="0">
                <a:latin typeface="PT Sans"/>
                <a:ea typeface="PMingLiU-ExtB" panose="02020500000000000000" pitchFamily="18" charset="-120"/>
              </a:rPr>
              <a:t>клиентского </a:t>
            </a:r>
            <a:r>
              <a:rPr lang="ru-RU" sz="2000" dirty="0" smtClean="0">
                <a:latin typeface="PT Sans"/>
                <a:ea typeface="PMingLiU-ExtB" panose="02020500000000000000" pitchFamily="18" charset="-120"/>
              </a:rPr>
              <a:t>менеджмента</a:t>
            </a:r>
            <a:endParaRPr lang="ru-RU" sz="2000" dirty="0">
              <a:latin typeface="PT Sans"/>
              <a:ea typeface="PMingLiU-ExtB" panose="02020500000000000000" pitchFamily="18" charset="-120"/>
            </a:endParaRPr>
          </a:p>
          <a:p>
            <a:r>
              <a:rPr lang="ru-RU" sz="2000" dirty="0">
                <a:latin typeface="PT Sans"/>
                <a:ea typeface="PMingLiU-ExtB" panose="02020500000000000000" pitchFamily="18" charset="-120"/>
              </a:rPr>
              <a:t>Тел: (8017) 309 68 </a:t>
            </a:r>
            <a:r>
              <a:rPr lang="en-US" sz="2000" dirty="0">
                <a:latin typeface="PT Sans"/>
                <a:ea typeface="PMingLiU-ExtB" panose="02020500000000000000" pitchFamily="18" charset="-120"/>
              </a:rPr>
              <a:t>0</a:t>
            </a:r>
            <a:r>
              <a:rPr lang="ru-RU" sz="2000" dirty="0" smtClean="0">
                <a:latin typeface="PT Sans"/>
                <a:ea typeface="PMingLiU-ExtB" panose="02020500000000000000" pitchFamily="18" charset="-120"/>
              </a:rPr>
              <a:t>1; (</a:t>
            </a:r>
            <a:r>
              <a:rPr lang="ru-RU" sz="2000" dirty="0" smtClean="0">
                <a:latin typeface="PT Sans"/>
                <a:ea typeface="PMingLiU-ExtB" panose="02020500000000000000" pitchFamily="18" charset="-120"/>
              </a:rPr>
              <a:t>8029) 603 38 94</a:t>
            </a:r>
            <a:endParaRPr lang="ru-RU" sz="2000" dirty="0">
              <a:latin typeface="PT Sans"/>
              <a:ea typeface="PMingLiU-ExtB" panose="02020500000000000000" pitchFamily="18" charset="-120"/>
            </a:endParaRPr>
          </a:p>
          <a:p>
            <a:pPr eaLnBrk="1" hangingPunct="1"/>
            <a:r>
              <a:rPr lang="en-US" sz="2000" dirty="0"/>
              <a:t>e-mail: </a:t>
            </a:r>
            <a:r>
              <a:rPr lang="en-US" sz="2000" u="sng" dirty="0" smtClean="0">
                <a:solidFill>
                  <a:schemeClr val="accent5"/>
                </a:solidFill>
              </a:rPr>
              <a:t>yakimush.a@brrb.by</a:t>
            </a:r>
            <a:endParaRPr lang="en-US" sz="2000" u="sng" dirty="0">
              <a:solidFill>
                <a:schemeClr val="accent5"/>
              </a:solidFill>
            </a:endParaRPr>
          </a:p>
          <a:p>
            <a:pPr eaLnBrk="1" hangingPunct="1"/>
            <a:endParaRPr lang="en-US" dirty="0" smtClean="0"/>
          </a:p>
          <a:p>
            <a:pPr eaLnBrk="1" hangingPunct="1"/>
            <a:endParaRPr lang="ru-RU" u="sng" dirty="0"/>
          </a:p>
          <a:p>
            <a:pPr eaLnBrk="1" hangingPunct="1"/>
            <a:endParaRPr lang="en-US" altLang="ru-RU" sz="1100" u="sng" dirty="0" smtClean="0">
              <a:latin typeface="PT Sans" pitchFamily="34" charset="-52"/>
            </a:endParaRPr>
          </a:p>
          <a:p>
            <a:pPr eaLnBrk="1" hangingPunct="1"/>
            <a:endParaRPr lang="ru-RU" altLang="ru-RU" sz="1100" u="sng" dirty="0">
              <a:latin typeface="PT Sans" pitchFamily="34" charset="-52"/>
            </a:endParaRPr>
          </a:p>
          <a:p>
            <a:pPr eaLnBrk="1" hangingPunct="1"/>
            <a:endParaRPr lang="ru-RU" altLang="ru-RU" sz="1100" dirty="0">
              <a:latin typeface="PT Sans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5343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rot="10800000">
            <a:off x="8694964" y="6604732"/>
            <a:ext cx="1211036" cy="253268"/>
          </a:xfrm>
          <a:prstGeom prst="rect">
            <a:avLst/>
          </a:prstGeom>
          <a:solidFill>
            <a:srgbClr val="8EB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49" eaLnBrk="0" hangingPunct="0"/>
            <a:endParaRPr lang="ru-RU" sz="1000" dirty="0">
              <a:solidFill>
                <a:prstClr val="white"/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900" b="1" i="1" dirty="0" smtClean="0"/>
              <a:t>БАНК РАЗВИТИЯ</a:t>
            </a:r>
            <a:r>
              <a:rPr lang="en-US" sz="1900" b="1" i="1" dirty="0" smtClean="0"/>
              <a:t>: </a:t>
            </a:r>
            <a:r>
              <a:rPr lang="ru-RU" sz="1900" b="1" i="1" dirty="0" smtClean="0"/>
              <a:t>КРАТКАЯ ИНФОРМАЦИЯ</a:t>
            </a:r>
            <a:endParaRPr lang="ru-RU" sz="19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604732"/>
            <a:ext cx="8694964" cy="27793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04649" eaLnBrk="0" hangingPunct="0"/>
            <a:r>
              <a:rPr lang="ru-RU" sz="1400" i="1" dirty="0" smtClean="0">
                <a:solidFill>
                  <a:prstClr val="white"/>
                </a:solidFill>
              </a:rPr>
              <a:t>Управление клиентского менеджмента</a:t>
            </a:r>
            <a:endParaRPr lang="ru-RU" sz="1400" i="1" dirty="0">
              <a:solidFill>
                <a:prstClr val="white"/>
              </a:solidFill>
            </a:endParaRPr>
          </a:p>
        </p:txBody>
      </p:sp>
      <p:pic>
        <p:nvPicPr>
          <p:cNvPr id="8" name="Picture 4" descr="http://www.sb.by/images/kalii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16" y="2046122"/>
            <a:ext cx="2622889" cy="2592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TextBox 9"/>
          <p:cNvSpPr txBox="1"/>
          <p:nvPr/>
        </p:nvSpPr>
        <p:spPr>
          <a:xfrm>
            <a:off x="313887" y="2204864"/>
            <a:ext cx="1235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Центральный </a:t>
            </a:r>
            <a:r>
              <a:rPr lang="ru-RU" dirty="0" smtClean="0"/>
              <a:t>офис </a:t>
            </a:r>
            <a:r>
              <a:rPr lang="ru-RU" dirty="0"/>
              <a:t>г.Минск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61594" y="1263283"/>
            <a:ext cx="647072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Основан в 2011 году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в соответствии с рекомендациями МВФ и ВБ</a:t>
            </a:r>
          </a:p>
          <a:p>
            <a:pPr algn="just"/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Более 95 %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акций принадлежит Правительству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Республики Беларусь</a:t>
            </a:r>
          </a:p>
          <a:p>
            <a:pPr algn="just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Классический институт развития</a:t>
            </a:r>
          </a:p>
          <a:p>
            <a:pPr algn="just"/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Единственный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финансовый институт, осуществляющий директивное кредитование государственных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программ</a:t>
            </a:r>
          </a:p>
          <a:p>
            <a:pPr algn="just"/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Единственный белорусский банк, имеющий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:                                                                                                                                                                     -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право нормотворческой инициативы в области банковской и финансовой сферы </a:t>
            </a:r>
          </a:p>
          <a:p>
            <a:pPr algn="just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      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-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гарантию Правительства по всем облигациям банка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algn="just"/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Команда из 392 высококвалифицированных специалистов (на 01.01.2017)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Банк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развития является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единственным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финансовым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институтом, предоставляющим экспортные кредиты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нерезидентам</a:t>
            </a:r>
          </a:p>
        </p:txBody>
      </p:sp>
      <p:sp>
        <p:nvSpPr>
          <p:cNvPr id="12" name="Левая фигурная скобка 11"/>
          <p:cNvSpPr/>
          <p:nvPr/>
        </p:nvSpPr>
        <p:spPr>
          <a:xfrm>
            <a:off x="2860605" y="1505906"/>
            <a:ext cx="481738" cy="4285294"/>
          </a:xfrm>
          <a:prstGeom prst="leftBrace">
            <a:avLst>
              <a:gd name="adj1" fmla="val 0"/>
              <a:gd name="adj2" fmla="val 49343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9119942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rot="10800000">
            <a:off x="8694964" y="6604732"/>
            <a:ext cx="1211036" cy="253268"/>
          </a:xfrm>
          <a:prstGeom prst="rect">
            <a:avLst/>
          </a:prstGeom>
          <a:solidFill>
            <a:srgbClr val="8EB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49" eaLnBrk="0" hangingPunct="0"/>
            <a:endParaRPr lang="ru-RU" sz="1000" dirty="0">
              <a:solidFill>
                <a:prstClr val="white"/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ru-RU" sz="1900" b="1" i="1" dirty="0" smtClean="0"/>
          </a:p>
          <a:p>
            <a:pPr marL="0" indent="0">
              <a:buNone/>
            </a:pPr>
            <a:r>
              <a:rPr lang="ru-RU" sz="3500" b="1" i="1" dirty="0" smtClean="0"/>
              <a:t>БАНК РАЗВИТИЯ</a:t>
            </a:r>
            <a:r>
              <a:rPr lang="en-US" sz="3500" b="1" i="1" dirty="0" smtClean="0"/>
              <a:t>: </a:t>
            </a:r>
            <a:r>
              <a:rPr lang="ru-RU" sz="3500" b="1" i="1" dirty="0"/>
              <a:t>ОСНОВНЫЕ НАПРАВЛЕНИЯ ДЕЯТЕЛЬНОСТИ</a:t>
            </a:r>
          </a:p>
          <a:p>
            <a:pPr marL="0" indent="0">
              <a:buNone/>
            </a:pPr>
            <a:endParaRPr lang="ru-RU" sz="19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604732"/>
            <a:ext cx="8694964" cy="27793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04649" eaLnBrk="0" hangingPunct="0"/>
            <a:r>
              <a:rPr lang="ru-RU" sz="1400" i="1" dirty="0" smtClean="0">
                <a:solidFill>
                  <a:prstClr val="white"/>
                </a:solidFill>
              </a:rPr>
              <a:t>Управление клиентского менеджмента</a:t>
            </a:r>
            <a:endParaRPr lang="ru-RU" sz="1400" i="1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887" y="2204864"/>
            <a:ext cx="1235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Центральный офис </a:t>
            </a:r>
            <a:r>
              <a:rPr lang="ru-RU" dirty="0" smtClean="0"/>
              <a:t>БРРБ, </a:t>
            </a:r>
            <a:r>
              <a:rPr lang="ru-RU" dirty="0"/>
              <a:t>г.Минск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8929" y="836712"/>
            <a:ext cx="9642907" cy="646298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algn="ctr"/>
            <a:r>
              <a:rPr lang="ru-RU" i="1" dirty="0">
                <a:latin typeface="Calibri" panose="020F0502020204030204" pitchFamily="34" charset="0"/>
                <a:cs typeface="Arial" panose="020B0604020202020204" pitchFamily="34" charset="0"/>
              </a:rPr>
              <a:t>Основная платформа деятельности </a:t>
            </a:r>
            <a:r>
              <a:rPr lang="ru-RU" i="1" dirty="0" smtClean="0">
                <a:latin typeface="Calibri" panose="020F0502020204030204" pitchFamily="34" charset="0"/>
                <a:cs typeface="Arial" panose="020B0604020202020204" pitchFamily="34" charset="0"/>
              </a:rPr>
              <a:t>Банка развития </a:t>
            </a:r>
            <a:r>
              <a:rPr lang="en-US" i="1" dirty="0">
                <a:latin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lang="ru-RU" i="1" dirty="0">
                <a:latin typeface="Calibri" panose="020F0502020204030204" pitchFamily="34" charset="0"/>
                <a:cs typeface="Arial" panose="020B0604020202020204" pitchFamily="34" charset="0"/>
              </a:rPr>
              <a:t> предложение </a:t>
            </a:r>
            <a:r>
              <a:rPr lang="ru-RU" b="1" i="1" dirty="0">
                <a:solidFill>
                  <a:srgbClr val="87AC4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эксклюзивных </a:t>
            </a:r>
            <a:r>
              <a:rPr lang="ru-RU" b="1" i="1" dirty="0" smtClean="0">
                <a:solidFill>
                  <a:srgbClr val="87AC4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финансовых</a:t>
            </a:r>
            <a:r>
              <a:rPr lang="en-US" b="1" i="1" dirty="0" smtClean="0">
                <a:solidFill>
                  <a:srgbClr val="87AC4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smtClean="0">
                <a:solidFill>
                  <a:srgbClr val="87AC4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услуг </a:t>
            </a:r>
            <a:r>
              <a:rPr lang="ru-RU" i="1" dirty="0">
                <a:latin typeface="Calibri" panose="020F0502020204030204" pitchFamily="34" charset="0"/>
                <a:cs typeface="Arial" panose="020B0604020202020204" pitchFamily="34" charset="0"/>
              </a:rPr>
              <a:t>на неконкурентной основе с коммерческими банками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9022" y="1628799"/>
            <a:ext cx="4188460" cy="66150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lIns="91408" tIns="45704" rIns="91408" bIns="45704" rtlCol="0" anchor="ctr"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Инвестиционное </a:t>
            </a:r>
            <a:r>
              <a:rPr lang="ru-RU" sz="1600" b="1" dirty="0">
                <a:solidFill>
                  <a:srgbClr val="87AC4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кредитование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70382" y="1628797"/>
            <a:ext cx="2573418" cy="66150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rgbClr val="FF0000"/>
            </a:solidFill>
          </a:ln>
        </p:spPr>
        <p:txBody>
          <a:bodyPr wrap="square" lIns="91408" tIns="45704" rIns="91408" bIns="45704" rtlCol="0" anchor="ctr"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Предоставление </a:t>
            </a:r>
            <a:r>
              <a:rPr lang="ru-RU" sz="1600" b="1" dirty="0">
                <a:solidFill>
                  <a:srgbClr val="87AC4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экспортного</a:t>
            </a:r>
            <a:r>
              <a:rPr lang="ru-RU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финансирования</a:t>
            </a:r>
            <a:endParaRPr lang="ru-RU" sz="1600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0" y="1628800"/>
            <a:ext cx="2171836" cy="66150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lIns="91408" tIns="45704" rIns="91408" bIns="45704" rtlCol="0" anchor="ctr"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Поддержка</a:t>
            </a:r>
          </a:p>
          <a:p>
            <a:pPr algn="ctr"/>
            <a:r>
              <a:rPr lang="ru-RU" sz="1600" b="1" dirty="0">
                <a:solidFill>
                  <a:srgbClr val="87AC4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МСП</a:t>
            </a:r>
          </a:p>
        </p:txBody>
      </p:sp>
      <p:pic>
        <p:nvPicPr>
          <p:cNvPr id="18" name="Picture 6" descr="http://www.belaz.by/uploads/photo/full/foto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591" y="2452881"/>
            <a:ext cx="1905000" cy="13068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9" name="Picture 2" descr="Картинки по запросу s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169" y="2358459"/>
            <a:ext cx="1847497" cy="13539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0" name="Прямоугольник 19"/>
          <p:cNvSpPr/>
          <p:nvPr/>
        </p:nvSpPr>
        <p:spPr>
          <a:xfrm>
            <a:off x="208981" y="2736972"/>
            <a:ext cx="2826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ОСНОВНЫЕ НАПРАВЛЕНИЯ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1828800" y="2332239"/>
            <a:ext cx="0" cy="292859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13887" y="3224323"/>
            <a:ext cx="2734113" cy="1143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91408" tIns="45704" rIns="91408" bIns="45704" rtlCol="0" anchor="ctr">
            <a:noAutofit/>
          </a:bodyPr>
          <a:lstStyle/>
          <a:p>
            <a:pPr algn="ctr"/>
            <a:r>
              <a:rPr lang="ru-RU" sz="1600" dirty="0">
                <a:solidFill>
                  <a:srgbClr val="87AD4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Директивное кредитование </a:t>
            </a:r>
            <a:endParaRPr lang="ru-RU" sz="1600" dirty="0" smtClean="0">
              <a:solidFill>
                <a:srgbClr val="87AD48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рамках реализации государственных программ и мероприятий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1347" y="4498587"/>
            <a:ext cx="2734113" cy="914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lIns="91408" tIns="45704" rIns="91408" bIns="45704" rtlCol="0" anchor="ctr">
            <a:no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Кредитование проектов в рамках </a:t>
            </a:r>
            <a:r>
              <a:rPr lang="ru-RU" sz="16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управления средствами </a:t>
            </a:r>
          </a:p>
          <a:p>
            <a:pPr algn="ctr"/>
            <a:r>
              <a:rPr lang="ru-RU" sz="1600" dirty="0" smtClean="0">
                <a:solidFill>
                  <a:srgbClr val="87AD4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семейного </a:t>
            </a:r>
            <a:r>
              <a:rPr lang="ru-RU" sz="1600" dirty="0">
                <a:solidFill>
                  <a:srgbClr val="87AD4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капитала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80" y="5516782"/>
            <a:ext cx="2722080" cy="102859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388896"/>
            <a:ext cx="1003435" cy="1003435"/>
          </a:xfrm>
          <a:prstGeom prst="rect">
            <a:avLst/>
          </a:prstGeom>
        </p:spPr>
      </p:pic>
      <p:pic>
        <p:nvPicPr>
          <p:cNvPr id="25" name="Picture 2" descr="Картинки по запросу семья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456" y="4510240"/>
            <a:ext cx="976669" cy="92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511" y="6031079"/>
            <a:ext cx="1936080" cy="470992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1" name="Picture 3" descr="T:\00-ОБМЕН\05-ФЭУ\Документы\Маркетинг\2014-2015 БРЕНДБУК\ЛОГО в векторе\BRRB_fon 1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1" r="7033" b="32607"/>
          <a:stretch/>
        </p:blipFill>
        <p:spPr bwMode="auto">
          <a:xfrm>
            <a:off x="3336119" y="5494728"/>
            <a:ext cx="1921681" cy="50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-24506" y="5638664"/>
            <a:ext cx="36705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500" b="1" dirty="0" smtClean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47888" y="2736972"/>
            <a:ext cx="37702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500" b="1" dirty="0" smtClean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571568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ru-RU" sz="1900" b="1" i="1" dirty="0"/>
              <a:t>Сотрудничество с </a:t>
            </a:r>
            <a:r>
              <a:rPr lang="ru-RU" sz="1900" b="1" i="1" dirty="0" smtClean="0"/>
              <a:t>Государственным банком развития Китая</a:t>
            </a:r>
            <a:endParaRPr lang="ru-RU" sz="19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01697"/>
            <a:ext cx="8694964" cy="28097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04649" eaLnBrk="0" hangingPunct="0"/>
            <a:r>
              <a:rPr lang="ru-RU" sz="1400" i="1" dirty="0">
                <a:solidFill>
                  <a:prstClr val="white"/>
                </a:solidFill>
              </a:rPr>
              <a:t>Управление клиентского менеджмента</a:t>
            </a:r>
          </a:p>
        </p:txBody>
      </p:sp>
      <p:sp>
        <p:nvSpPr>
          <p:cNvPr id="10" name="Прямоугольник 9"/>
          <p:cNvSpPr/>
          <p:nvPr/>
        </p:nvSpPr>
        <p:spPr>
          <a:xfrm rot="10800000">
            <a:off x="8694964" y="6601697"/>
            <a:ext cx="1211036" cy="253268"/>
          </a:xfrm>
          <a:prstGeom prst="rect">
            <a:avLst/>
          </a:prstGeom>
          <a:solidFill>
            <a:srgbClr val="8EB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49" eaLnBrk="0" hangingPunct="0"/>
            <a:endParaRPr lang="ru-RU" sz="1000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62200" y="973347"/>
            <a:ext cx="69342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3A7420"/>
                </a:solidFill>
                <a:latin typeface="PT Sans" panose="020B0503020203020204" pitchFamily="34" charset="-52"/>
              </a:rPr>
              <a:t>Меморандум </a:t>
            </a:r>
            <a:r>
              <a:rPr lang="ru-RU" sz="2200" b="1" dirty="0">
                <a:solidFill>
                  <a:srgbClr val="3A7420"/>
                </a:solidFill>
                <a:latin typeface="PT Sans" panose="020B0503020203020204" pitchFamily="34" charset="-52"/>
              </a:rPr>
              <a:t>о взаимопонимании между Минфином </a:t>
            </a:r>
            <a:r>
              <a:rPr lang="ru-RU" sz="2200" b="1" dirty="0" smtClean="0">
                <a:solidFill>
                  <a:srgbClr val="3A7420"/>
                </a:solidFill>
                <a:latin typeface="PT Sans" panose="020B0503020203020204" pitchFamily="34" charset="-52"/>
              </a:rPr>
              <a:t>Республики Беларусь </a:t>
            </a:r>
            <a:r>
              <a:rPr lang="ru-RU" sz="2200" b="1" dirty="0">
                <a:solidFill>
                  <a:srgbClr val="3A7420"/>
                </a:solidFill>
                <a:latin typeface="PT Sans" panose="020B0503020203020204" pitchFamily="34" charset="-52"/>
              </a:rPr>
              <a:t>и </a:t>
            </a:r>
            <a:r>
              <a:rPr lang="ru-RU" sz="2200" b="1" dirty="0" smtClean="0">
                <a:solidFill>
                  <a:srgbClr val="3A7420"/>
                </a:solidFill>
                <a:latin typeface="PT Sans" panose="020B0503020203020204" pitchFamily="34" charset="-52"/>
              </a:rPr>
              <a:t>Государственным банком развития Китая </a:t>
            </a:r>
          </a:p>
          <a:p>
            <a:r>
              <a:rPr lang="ru-RU" sz="2200" dirty="0" smtClean="0">
                <a:latin typeface="PT Sans" panose="020B0503020203020204" pitchFamily="34" charset="-52"/>
              </a:rPr>
              <a:t>Меморандум </a:t>
            </a:r>
            <a:r>
              <a:rPr lang="ru-RU" sz="2200" dirty="0">
                <a:latin typeface="PT Sans" panose="020B0503020203020204" pitchFamily="34" charset="-52"/>
              </a:rPr>
              <a:t>предусматривает открытие </a:t>
            </a:r>
            <a:r>
              <a:rPr lang="ru-RU" sz="2200" dirty="0" smtClean="0">
                <a:latin typeface="PT Sans" panose="020B0503020203020204" pitchFamily="34" charset="-52"/>
              </a:rPr>
              <a:t>ГБРК долгосрочной кредитной линии </a:t>
            </a:r>
            <a:r>
              <a:rPr lang="ru-RU" sz="2200" dirty="0">
                <a:latin typeface="PT Sans" panose="020B0503020203020204" pitchFamily="34" charset="-52"/>
              </a:rPr>
              <a:t>Банку развития </a:t>
            </a:r>
            <a:r>
              <a:rPr lang="ru-RU" sz="2200" dirty="0" smtClean="0">
                <a:latin typeface="PT Sans" panose="020B0503020203020204" pitchFamily="34" charset="-52"/>
              </a:rPr>
              <a:t>на сумму </a:t>
            </a:r>
            <a:r>
              <a:rPr lang="ru-RU" sz="2200" dirty="0">
                <a:latin typeface="PT Sans" panose="020B0503020203020204" pitchFamily="34" charset="-52"/>
              </a:rPr>
              <a:t>до </a:t>
            </a:r>
            <a:r>
              <a:rPr lang="en-US" sz="2200" dirty="0" smtClean="0">
                <a:latin typeface="PT Sans" panose="020B0503020203020204" pitchFamily="34" charset="-52"/>
              </a:rPr>
              <a:t>$ </a:t>
            </a:r>
            <a:r>
              <a:rPr lang="ru-RU" sz="2200" dirty="0" smtClean="0">
                <a:latin typeface="PT Sans" panose="020B0503020203020204" pitchFamily="34" charset="-52"/>
              </a:rPr>
              <a:t>700 млн. для </a:t>
            </a:r>
            <a:r>
              <a:rPr lang="ru-RU" sz="2200" dirty="0">
                <a:latin typeface="PT Sans" panose="020B0503020203020204" pitchFamily="34" charset="-52"/>
              </a:rPr>
              <a:t>целей </a:t>
            </a:r>
            <a:r>
              <a:rPr lang="ru-RU" sz="2200" dirty="0" smtClean="0">
                <a:latin typeface="PT Sans" panose="020B0503020203020204" pitchFamily="34" charset="-52"/>
              </a:rPr>
              <a:t>финансирования </a:t>
            </a:r>
            <a:r>
              <a:rPr lang="ru-RU" sz="2200" dirty="0">
                <a:latin typeface="PT Sans" panose="020B0503020203020204" pitchFamily="34" charset="-52"/>
              </a:rPr>
              <a:t>белорусско-китайских инвестиционных </a:t>
            </a:r>
            <a:r>
              <a:rPr lang="ru-RU" sz="2200" dirty="0" smtClean="0">
                <a:latin typeface="PT Sans" panose="020B0503020203020204" pitchFamily="34" charset="-52"/>
              </a:rPr>
              <a:t>проектов.</a:t>
            </a:r>
            <a:endParaRPr lang="ru-RU" sz="2200" dirty="0">
              <a:latin typeface="PT Sans" panose="020B0503020203020204" pitchFamily="34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62200" y="3855184"/>
            <a:ext cx="730444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solidFill>
                  <a:srgbClr val="3A7420"/>
                </a:solidFill>
                <a:latin typeface="PT Sans" panose="020B0503020203020204" pitchFamily="34" charset="-52"/>
              </a:rPr>
              <a:t>Генеральное Кредитное Соглашение </a:t>
            </a:r>
            <a:endParaRPr lang="ru-RU" sz="2200" b="1" dirty="0" smtClean="0">
              <a:solidFill>
                <a:srgbClr val="3A7420"/>
              </a:solidFill>
              <a:latin typeface="PT Sans" panose="020B0503020203020204" pitchFamily="34" charset="-52"/>
            </a:endParaRPr>
          </a:p>
          <a:p>
            <a:pPr algn="just"/>
            <a:r>
              <a:rPr lang="ru-RU" sz="2200" dirty="0" smtClean="0">
                <a:latin typeface="PT Sans" panose="020B0503020203020204" pitchFamily="34" charset="-52"/>
              </a:rPr>
              <a:t>Об </a:t>
            </a:r>
            <a:r>
              <a:rPr lang="ru-RU" sz="2200" dirty="0">
                <a:latin typeface="PT Sans" panose="020B0503020203020204" pitchFamily="34" charset="-52"/>
              </a:rPr>
              <a:t>открытии Банку развития кредитной линии </a:t>
            </a:r>
            <a:r>
              <a:rPr lang="ru-RU" sz="2200" dirty="0" smtClean="0">
                <a:latin typeface="PT Sans" panose="020B0503020203020204" pitchFamily="34" charset="-52"/>
              </a:rPr>
              <a:t>на </a:t>
            </a:r>
            <a:r>
              <a:rPr lang="ru-RU" sz="2200" dirty="0">
                <a:latin typeface="PT Sans" panose="020B0503020203020204" pitchFamily="34" charset="-52"/>
              </a:rPr>
              <a:t>сумму </a:t>
            </a:r>
            <a:r>
              <a:rPr lang="ru-RU" sz="2200" dirty="0" smtClean="0">
                <a:latin typeface="PT Sans" panose="020B0503020203020204" pitchFamily="34" charset="-52"/>
              </a:rPr>
              <a:t>            </a:t>
            </a:r>
            <a:r>
              <a:rPr lang="en-US" sz="2200" dirty="0" smtClean="0">
                <a:latin typeface="PT Sans" panose="020B0503020203020204" pitchFamily="34" charset="-52"/>
              </a:rPr>
              <a:t>$ </a:t>
            </a:r>
            <a:r>
              <a:rPr lang="ru-RU" sz="2200" dirty="0">
                <a:latin typeface="PT Sans" panose="020B0503020203020204" pitchFamily="34" charset="-52"/>
              </a:rPr>
              <a:t>700 млн</a:t>
            </a:r>
            <a:r>
              <a:rPr lang="ru-RU" sz="2200" dirty="0" smtClean="0">
                <a:latin typeface="PT Sans" panose="020B0503020203020204" pitchFamily="34" charset="-52"/>
              </a:rPr>
              <a:t>. для целей </a:t>
            </a:r>
            <a:r>
              <a:rPr lang="ru-RU" sz="2200" dirty="0">
                <a:latin typeface="PT Sans" panose="020B0503020203020204" pitchFamily="34" charset="-52"/>
              </a:rPr>
              <a:t>финансирования белорусско-китайских инвестиционных </a:t>
            </a:r>
            <a:r>
              <a:rPr lang="ru-RU" sz="2200" dirty="0" smtClean="0">
                <a:latin typeface="PT Sans" panose="020B0503020203020204" pitchFamily="34" charset="-52"/>
              </a:rPr>
              <a:t>проектов</a:t>
            </a:r>
            <a:endParaRPr lang="en-US" sz="2200" dirty="0" smtClean="0">
              <a:latin typeface="PT Sans" panose="020B0503020203020204" pitchFamily="34" charset="-52"/>
            </a:endParaRPr>
          </a:p>
          <a:p>
            <a:pPr algn="just"/>
            <a:endParaRPr lang="ru-RU" sz="1200" b="1" dirty="0" smtClean="0">
              <a:solidFill>
                <a:srgbClr val="3A7420"/>
              </a:solidFill>
              <a:latin typeface="PT Sans" panose="020B0503020203020204" pitchFamily="34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" y="911423"/>
            <a:ext cx="11560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3A7420"/>
                </a:solidFill>
                <a:latin typeface="PT Sans" panose="020B0503020203020204" pitchFamily="34" charset="-52"/>
              </a:rPr>
              <a:t>26.09.2014</a:t>
            </a:r>
            <a:r>
              <a:rPr lang="ru-RU" sz="1400" dirty="0">
                <a:solidFill>
                  <a:srgbClr val="3A7420"/>
                </a:solidFill>
                <a:latin typeface="PT Sans" panose="020B0503020203020204" pitchFamily="34" charset="-52"/>
              </a:rPr>
              <a:t> </a:t>
            </a:r>
            <a:endParaRPr lang="en-US" sz="1400" dirty="0">
              <a:solidFill>
                <a:srgbClr val="3A7420"/>
              </a:solidFill>
              <a:latin typeface="PT Sans" panose="020B0503020203020204" pitchFamily="34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8480" y="3813346"/>
            <a:ext cx="11560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3A7420"/>
                </a:solidFill>
                <a:latin typeface="PT Sans" panose="020B0503020203020204" pitchFamily="34" charset="-52"/>
              </a:rPr>
              <a:t>1</a:t>
            </a:r>
            <a:r>
              <a:rPr lang="ru-RU" sz="1400" b="1" dirty="0" smtClean="0">
                <a:solidFill>
                  <a:srgbClr val="3A7420"/>
                </a:solidFill>
                <a:latin typeface="PT Sans" panose="020B0503020203020204" pitchFamily="34" charset="-52"/>
              </a:rPr>
              <a:t>0.05.2015 </a:t>
            </a:r>
            <a:endParaRPr lang="en-US" sz="1400" b="1" dirty="0">
              <a:solidFill>
                <a:srgbClr val="3A7420"/>
              </a:solidFill>
              <a:latin typeface="PT Sans" panose="020B0503020203020204" pitchFamily="34" charset="-52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77" y="1295400"/>
            <a:ext cx="457200" cy="4572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97797"/>
            <a:ext cx="1512023" cy="30665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77" y="4799671"/>
            <a:ext cx="1512023" cy="306657"/>
          </a:xfrm>
          <a:prstGeom prst="rect">
            <a:avLst/>
          </a:prstGeom>
        </p:spPr>
      </p:pic>
      <p:pic>
        <p:nvPicPr>
          <p:cNvPr id="15" name="Picture 2" descr="C:\Users\buraya.o@brrb.by\AppData\Local\Microsoft\Windows\Temporary Internet Files\Content.IE5\D1OTTGFG\БанкРазвития.jpg"/>
          <p:cNvPicPr/>
          <p:nvPr/>
        </p:nvPicPr>
        <p:blipFill rotWithShape="1">
          <a:blip r:embed="rId4" cstate="print">
            <a:extLst/>
          </a:blip>
          <a:srcRect l="15282" t="16929" r="11755" b="22770"/>
          <a:stretch/>
        </p:blipFill>
        <p:spPr bwMode="auto">
          <a:xfrm>
            <a:off x="533400" y="4142548"/>
            <a:ext cx="1371600" cy="538843"/>
          </a:xfrm>
          <a:prstGeom prst="roundRect">
            <a:avLst>
              <a:gd name="adj" fmla="val 10815"/>
            </a:avLst>
          </a:prstGeom>
          <a:noFill/>
          <a:extLst/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2" t="19147" r="6250" b="21608"/>
          <a:stretch/>
        </p:blipFill>
        <p:spPr>
          <a:xfrm>
            <a:off x="457200" y="5334000"/>
            <a:ext cx="1533449" cy="91424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7" b="3660"/>
          <a:stretch/>
        </p:blipFill>
        <p:spPr>
          <a:xfrm>
            <a:off x="260480" y="2362200"/>
            <a:ext cx="1917440" cy="96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8086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0" y="152400"/>
            <a:ext cx="8697814" cy="5297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900" b="1" i="1" dirty="0" smtClean="0"/>
              <a:t>Требования, предъявляемые ГБРК к инвестиционным проектам</a:t>
            </a:r>
            <a:endParaRPr lang="ru-RU" sz="19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01697"/>
            <a:ext cx="8694964" cy="28097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804649" eaLnBrk="0" hangingPunct="0"/>
            <a:r>
              <a:rPr lang="ru-RU" sz="1400" i="1" dirty="0">
                <a:solidFill>
                  <a:prstClr val="white"/>
                </a:solidFill>
              </a:rPr>
              <a:t>Управление клиентского менеджмента</a:t>
            </a:r>
          </a:p>
        </p:txBody>
      </p:sp>
      <p:sp>
        <p:nvSpPr>
          <p:cNvPr id="10" name="Прямоугольник 9"/>
          <p:cNvSpPr/>
          <p:nvPr/>
        </p:nvSpPr>
        <p:spPr>
          <a:xfrm rot="10800000">
            <a:off x="8694964" y="6601697"/>
            <a:ext cx="1211036" cy="253268"/>
          </a:xfrm>
          <a:prstGeom prst="rect">
            <a:avLst/>
          </a:prstGeom>
          <a:solidFill>
            <a:srgbClr val="8EB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49" eaLnBrk="0" hangingPunct="0"/>
            <a:endParaRPr lang="ru-RU" sz="1000" dirty="0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24000" y="1076980"/>
            <a:ext cx="822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3A7420"/>
                </a:solidFill>
                <a:latin typeface="PT Sans" panose="020B0503020203020204" pitchFamily="34" charset="-52"/>
              </a:rPr>
              <a:t>Приоритетные </a:t>
            </a:r>
            <a:r>
              <a:rPr lang="ru-RU" sz="2000" b="1" dirty="0">
                <a:solidFill>
                  <a:srgbClr val="3A7420"/>
                </a:solidFill>
                <a:latin typeface="PT Sans" panose="020B0503020203020204" pitchFamily="34" charset="-52"/>
              </a:rPr>
              <a:t>отрасли финансирования</a:t>
            </a:r>
            <a:r>
              <a:rPr lang="ru-RU" sz="2000" dirty="0">
                <a:latin typeface="PT Sans" panose="020B0503020203020204" pitchFamily="34" charset="-52"/>
              </a:rPr>
              <a:t> - транспорт, энергетика, промышленность, инфраструктура, проекты малого и среднего бизнеса, а также проекты, реализуемые резидентами Китайско-Белорусского индустриального </a:t>
            </a:r>
            <a:r>
              <a:rPr lang="ru-RU" sz="2000" dirty="0" smtClean="0">
                <a:latin typeface="PT Sans" panose="020B0503020203020204" pitchFamily="34" charset="-52"/>
              </a:rPr>
              <a:t>парка</a:t>
            </a:r>
            <a:endParaRPr lang="ru-RU" sz="2000" dirty="0">
              <a:latin typeface="PT Sans" panose="020B0503020203020204" pitchFamily="34" charset="-52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37636" y="2514600"/>
            <a:ext cx="731520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000" b="1" dirty="0" smtClean="0">
              <a:solidFill>
                <a:srgbClr val="3A7420"/>
              </a:solidFill>
              <a:latin typeface="PT Sans" panose="020B0503020203020204" pitchFamily="34" charset="-52"/>
            </a:endParaRPr>
          </a:p>
          <a:p>
            <a:pPr lvl="0"/>
            <a:r>
              <a:rPr lang="ru-RU" sz="2000" b="1" dirty="0" smtClean="0">
                <a:solidFill>
                  <a:srgbClr val="3A7420"/>
                </a:solidFill>
                <a:latin typeface="PT Sans" panose="020B0503020203020204" pitchFamily="34" charset="-52"/>
              </a:rPr>
              <a:t>Сумма  проекта </a:t>
            </a:r>
            <a:r>
              <a:rPr lang="ru-RU" sz="2000" dirty="0" smtClean="0">
                <a:latin typeface="PT Sans" panose="020B0503020203020204" pitchFamily="34" charset="-52"/>
              </a:rPr>
              <a:t>– </a:t>
            </a:r>
            <a:r>
              <a:rPr lang="ru-RU" sz="2000" dirty="0">
                <a:latin typeface="PT Sans" panose="020B0503020203020204" pitchFamily="34" charset="-52"/>
              </a:rPr>
              <a:t>не менее </a:t>
            </a:r>
            <a:r>
              <a:rPr lang="en-US" sz="2000" b="1" dirty="0" smtClean="0">
                <a:latin typeface="PT Sans" panose="020B0503020203020204" pitchFamily="34" charset="-52"/>
              </a:rPr>
              <a:t>$ 1,0 </a:t>
            </a:r>
            <a:r>
              <a:rPr lang="ru-RU" sz="2000" b="1" dirty="0" smtClean="0">
                <a:latin typeface="PT Sans" panose="020B0503020203020204" pitchFamily="34" charset="-52"/>
              </a:rPr>
              <a:t>млн</a:t>
            </a:r>
            <a:r>
              <a:rPr lang="ru-RU" sz="2000" b="1" dirty="0">
                <a:solidFill>
                  <a:srgbClr val="3A7420"/>
                </a:solidFill>
                <a:latin typeface="PT Sans" panose="020B0503020203020204" pitchFamily="34" charset="-52"/>
              </a:rPr>
              <a:t>. </a:t>
            </a:r>
            <a:endParaRPr lang="ru-RU" sz="2000" b="1" dirty="0" smtClean="0">
              <a:solidFill>
                <a:srgbClr val="3A7420"/>
              </a:solidFill>
              <a:latin typeface="PT Sans" panose="020B0503020203020204" pitchFamily="34" charset="-52"/>
            </a:endParaRPr>
          </a:p>
          <a:p>
            <a:pPr lvl="0"/>
            <a:r>
              <a:rPr lang="ru-RU" sz="2000" b="1" dirty="0">
                <a:solidFill>
                  <a:srgbClr val="3A7420"/>
                </a:solidFill>
                <a:latin typeface="PT Sans" panose="020B0503020203020204" pitchFamily="34" charset="-52"/>
              </a:rPr>
              <a:t>Собственное участие – </a:t>
            </a:r>
            <a:r>
              <a:rPr lang="ru-RU" sz="2000" dirty="0">
                <a:latin typeface="PT Sans" panose="020B0503020203020204" pitchFamily="34" charset="-52"/>
              </a:rPr>
              <a:t>не</a:t>
            </a:r>
            <a:r>
              <a:rPr lang="ru-RU" sz="2000" b="1" dirty="0">
                <a:solidFill>
                  <a:srgbClr val="3A7420"/>
                </a:solidFill>
                <a:latin typeface="PT Sans" panose="020B0503020203020204" pitchFamily="34" charset="-52"/>
              </a:rPr>
              <a:t> </a:t>
            </a:r>
            <a:r>
              <a:rPr lang="ru-RU" sz="2000" dirty="0">
                <a:latin typeface="PT Sans" panose="020B0503020203020204" pitchFamily="34" charset="-52"/>
              </a:rPr>
              <a:t>менее </a:t>
            </a:r>
            <a:r>
              <a:rPr lang="ru-RU" sz="2000" b="1" dirty="0">
                <a:latin typeface="PT Sans" panose="020B0503020203020204" pitchFamily="34" charset="-52"/>
              </a:rPr>
              <a:t>15 % стоимости </a:t>
            </a:r>
            <a:r>
              <a:rPr lang="ru-RU" sz="2000" dirty="0">
                <a:latin typeface="PT Sans" panose="020B0503020203020204" pitchFamily="34" charset="-52"/>
              </a:rPr>
              <a:t>инвестиционного проекта (собственные средства заявителя и/или приравненные к ним)</a:t>
            </a:r>
          </a:p>
          <a:p>
            <a:pPr lvl="0"/>
            <a:endParaRPr lang="ru-RU" sz="2000" i="1" dirty="0">
              <a:latin typeface="PT Sans" panose="020B0503020203020204" pitchFamily="34" charset="-52"/>
            </a:endParaRPr>
          </a:p>
          <a:p>
            <a:pPr lvl="0"/>
            <a:endParaRPr lang="ru-RU" sz="1400" i="1" dirty="0" smtClean="0">
              <a:latin typeface="PT Sans" panose="020B0503020203020204" pitchFamily="34" charset="-52"/>
            </a:endParaRPr>
          </a:p>
        </p:txBody>
      </p:sp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17" y="2826917"/>
            <a:ext cx="569999" cy="56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17" y="4837093"/>
            <a:ext cx="609600" cy="6096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81793"/>
            <a:ext cx="480434" cy="48043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1447800" y="4772561"/>
            <a:ext cx="838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 smtClean="0">
                <a:latin typeface="PT Sans" panose="020B0503020203020204" pitchFamily="34" charset="-52"/>
              </a:rPr>
              <a:t>Конечные получатели кредитных средств ГБРК</a:t>
            </a:r>
            <a:r>
              <a:rPr lang="ru-RU" sz="1400" dirty="0" smtClean="0">
                <a:latin typeface="PT Sans" panose="020B0503020203020204" pitchFamily="34" charset="-52"/>
              </a:rPr>
              <a:t> – юридические лица Республики Беларусь, в том числе субъекты малого и среднего бизнеса </a:t>
            </a:r>
            <a:r>
              <a:rPr lang="ru-RU" sz="1400" i="1" dirty="0" smtClean="0">
                <a:latin typeface="PT Sans" panose="020B0503020203020204" pitchFamily="34" charset="-52"/>
              </a:rPr>
              <a:t>(Указ </a:t>
            </a:r>
            <a:r>
              <a:rPr lang="ru-RU" sz="1400" i="1" dirty="0">
                <a:latin typeface="PT Sans" panose="020B0503020203020204" pitchFamily="34" charset="-52"/>
              </a:rPr>
              <a:t>Президента Республики Беларусь </a:t>
            </a:r>
            <a:r>
              <a:rPr lang="ru-RU" sz="1400" i="1" dirty="0" smtClean="0">
                <a:latin typeface="PT Sans" panose="020B0503020203020204" pitchFamily="34" charset="-52"/>
              </a:rPr>
              <a:t>«</a:t>
            </a:r>
            <a:r>
              <a:rPr lang="ru-RU" sz="1400" i="1" dirty="0">
                <a:latin typeface="PT Sans" panose="020B0503020203020204" pitchFamily="34" charset="-52"/>
              </a:rPr>
              <a:t>Об использовании кредитных ресурсов </a:t>
            </a:r>
            <a:r>
              <a:rPr lang="ru-RU" sz="1400" i="1" dirty="0" smtClean="0">
                <a:latin typeface="PT Sans" panose="020B0503020203020204" pitchFamily="34" charset="-52"/>
              </a:rPr>
              <a:t>ГБРК» от </a:t>
            </a:r>
            <a:r>
              <a:rPr lang="ru-RU" sz="1400" i="1" dirty="0">
                <a:latin typeface="PT Sans" panose="020B0503020203020204" pitchFamily="34" charset="-52"/>
              </a:rPr>
              <a:t>15.05.2015 </a:t>
            </a:r>
            <a:r>
              <a:rPr lang="ru-RU" sz="1400" i="1" dirty="0" smtClean="0">
                <a:latin typeface="PT Sans" panose="020B0503020203020204" pitchFamily="34" charset="-52"/>
              </a:rPr>
              <a:t>№208)</a:t>
            </a:r>
          </a:p>
        </p:txBody>
      </p:sp>
    </p:spTree>
    <p:extLst>
      <p:ext uri="{BB962C8B-B14F-4D97-AF65-F5344CB8AC3E}">
        <p14:creationId xmlns:p14="http://schemas.microsoft.com/office/powerpoint/2010/main" val="26818878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0" y="152400"/>
            <a:ext cx="8697814" cy="5297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900" b="1" i="1" dirty="0" smtClean="0"/>
              <a:t>Требования, предъявляемые ГБРК к инвестиционным проектам</a:t>
            </a:r>
            <a:endParaRPr lang="ru-RU" sz="19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01697"/>
            <a:ext cx="8694964" cy="28097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804649" eaLnBrk="0" hangingPunct="0"/>
            <a:r>
              <a:rPr lang="ru-RU" sz="1400" i="1" dirty="0">
                <a:solidFill>
                  <a:prstClr val="white"/>
                </a:solidFill>
              </a:rPr>
              <a:t>Управление клиентского менеджмента</a:t>
            </a:r>
          </a:p>
        </p:txBody>
      </p:sp>
      <p:sp>
        <p:nvSpPr>
          <p:cNvPr id="10" name="Прямоугольник 9"/>
          <p:cNvSpPr/>
          <p:nvPr/>
        </p:nvSpPr>
        <p:spPr>
          <a:xfrm rot="10800000">
            <a:off x="8694964" y="6601697"/>
            <a:ext cx="1211036" cy="253268"/>
          </a:xfrm>
          <a:prstGeom prst="rect">
            <a:avLst/>
          </a:prstGeom>
          <a:solidFill>
            <a:srgbClr val="8EB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49" eaLnBrk="0" hangingPunct="0"/>
            <a:endParaRPr lang="ru-RU" sz="1000" dirty="0">
              <a:solidFill>
                <a:prstClr val="white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43000"/>
            <a:ext cx="618039" cy="618039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56084" y="990600"/>
            <a:ext cx="7315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ru-RU" sz="2000" b="1" dirty="0" smtClean="0">
                <a:solidFill>
                  <a:srgbClr val="3A7420"/>
                </a:solidFill>
                <a:latin typeface="PT Sans" panose="020B0503020203020204" pitchFamily="34" charset="-52"/>
              </a:rPr>
              <a:t>Доля участия </a:t>
            </a:r>
            <a:r>
              <a:rPr lang="ru-RU" sz="2000" b="1" dirty="0">
                <a:solidFill>
                  <a:srgbClr val="3A7420"/>
                </a:solidFill>
                <a:latin typeface="PT Sans" panose="020B0503020203020204" pitchFamily="34" charset="-52"/>
              </a:rPr>
              <a:t>китайской стороны</a:t>
            </a:r>
            <a:r>
              <a:rPr lang="ru-RU" sz="2000" dirty="0">
                <a:latin typeface="PT Sans" panose="020B0503020203020204" pitchFamily="34" charset="-52"/>
              </a:rPr>
              <a:t> </a:t>
            </a:r>
            <a:r>
              <a:rPr lang="ru-RU" sz="2000" dirty="0" smtClean="0">
                <a:latin typeface="PT Sans" panose="020B0503020203020204" pitchFamily="34" charset="-52"/>
              </a:rPr>
              <a:t>– </a:t>
            </a:r>
            <a:r>
              <a:rPr lang="ru-RU" altLang="ru-RU" sz="2000" b="1" dirty="0">
                <a:latin typeface="PT Sans"/>
              </a:rPr>
              <a:t>как правило</a:t>
            </a:r>
            <a:r>
              <a:rPr lang="ru-RU" altLang="ru-RU" sz="2000" dirty="0">
                <a:latin typeface="PT Sans"/>
              </a:rPr>
              <a:t>, </a:t>
            </a:r>
            <a:r>
              <a:rPr lang="ru-RU" altLang="ru-RU" sz="2000" b="1" dirty="0">
                <a:latin typeface="PT Sans"/>
              </a:rPr>
              <a:t>не менее 50% </a:t>
            </a:r>
            <a:r>
              <a:rPr lang="ru-RU" altLang="ru-RU" sz="2000" dirty="0">
                <a:latin typeface="PT Sans"/>
              </a:rPr>
              <a:t>от общей стоимости проекта (приобретение китайского оборудования </a:t>
            </a:r>
            <a:r>
              <a:rPr lang="ru-RU" altLang="ru-RU" sz="2000" dirty="0">
                <a:solidFill>
                  <a:srgbClr val="FF0000"/>
                </a:solidFill>
                <a:latin typeface="PT Sans"/>
              </a:rPr>
              <a:t>и/или</a:t>
            </a:r>
            <a:r>
              <a:rPr lang="ru-RU" altLang="ru-RU" sz="2000" dirty="0">
                <a:latin typeface="PT Sans"/>
              </a:rPr>
              <a:t> выполнение генподрядных работ) </a:t>
            </a:r>
            <a:endParaRPr lang="ru-RU" sz="2000" dirty="0">
              <a:latin typeface="PT Sans" panose="020B0503020203020204" pitchFamily="34" charset="-52"/>
            </a:endParaRPr>
          </a:p>
        </p:txBody>
      </p:sp>
      <p:pic>
        <p:nvPicPr>
          <p:cNvPr id="4098" name="Picture 2" descr="http://euroradio.fm/sites/default/files/legacy_articles/miniatures/2012/03/876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099" y="2805879"/>
            <a:ext cx="1685282" cy="71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6319" y="2405769"/>
            <a:ext cx="383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PT Sans"/>
              </a:rPr>
              <a:t>Строительно-монтажные работы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44966" y="2385607"/>
            <a:ext cx="44167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PT Sans"/>
              </a:rPr>
              <a:t>Товары инвестиционного характера (оборудование)</a:t>
            </a:r>
          </a:p>
        </p:txBody>
      </p:sp>
      <p:sp>
        <p:nvSpPr>
          <p:cNvPr id="24" name="Левая фигурная скобка 23"/>
          <p:cNvSpPr/>
          <p:nvPr/>
        </p:nvSpPr>
        <p:spPr>
          <a:xfrm rot="5400000">
            <a:off x="4633762" y="-1991130"/>
            <a:ext cx="301192" cy="8309147"/>
          </a:xfrm>
          <a:prstGeom prst="leftBrace">
            <a:avLst>
              <a:gd name="adj1" fmla="val 0"/>
              <a:gd name="adj2" fmla="val 47566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ru-RU" sz="1200">
              <a:latin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0598" y="4002373"/>
            <a:ext cx="52034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20 организаций КНР, </a:t>
            </a:r>
            <a:r>
              <a:rPr lang="ru-RU" sz="1600" dirty="0"/>
              <a:t>имеющих аттестаты соответствия на право выполнения </a:t>
            </a:r>
            <a:r>
              <a:rPr lang="ru-RU" sz="1600" b="1" u="sng" dirty="0">
                <a:solidFill>
                  <a:srgbClr val="FF0000"/>
                </a:solidFill>
              </a:rPr>
              <a:t>функций генерального </a:t>
            </a:r>
            <a:r>
              <a:rPr lang="ru-RU" sz="1600" b="1" u="sng" dirty="0" smtClean="0">
                <a:solidFill>
                  <a:srgbClr val="FF0000"/>
                </a:solidFill>
              </a:rPr>
              <a:t>подрядчика</a:t>
            </a:r>
            <a:r>
              <a:rPr lang="ru-RU" sz="1600" dirty="0" smtClean="0"/>
              <a:t> в Республике Беларусь</a:t>
            </a:r>
            <a:endParaRPr lang="ru-RU" sz="16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262350" y="3727905"/>
            <a:ext cx="0" cy="254358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6" name="Picture 10" descr="http://www.valuewalk.com/wp-content/uploads/2015/12/CITIC-Grou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032391"/>
            <a:ext cx="837759" cy="62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www.cnakk.by/images/logo/cam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901" y="5040868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://www.cnakk.by/images/logo/cme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972" y="5031295"/>
            <a:ext cx="771573" cy="7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://www.cnakk.by/images/logo/buc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744" y="4990064"/>
            <a:ext cx="746021" cy="74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http://www.cnakk.by/images/logo/%20AFEC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46" y="5056105"/>
            <a:ext cx="1016264" cy="59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http://www.cnakk.by/images/logo/Energy%20China%20TEPC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84"/>
          <a:stretch/>
        </p:blipFill>
        <p:spPr bwMode="auto">
          <a:xfrm>
            <a:off x="377791" y="5867400"/>
            <a:ext cx="921619" cy="33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http://www.cnakk.by/images/logo/cuec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566071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 descr="http://www.cn15mcc.com/upLoad/slide/month_1305/201305151145528181.png">
            <a:hlinkClick r:id="rId11"/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3" r="63854"/>
          <a:stretch/>
        </p:blipFill>
        <p:spPr bwMode="auto">
          <a:xfrm>
            <a:off x="2269932" y="5692062"/>
            <a:ext cx="674335" cy="68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4" name="Picture 28" descr="http://www.ethiojobs.net/files/pictures/CCECC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715" y="5754520"/>
            <a:ext cx="512050" cy="55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6" name="Picture 30" descr="http://www.cnakk.by/images/logo/CCOEC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683" y="5692062"/>
            <a:ext cx="82867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52545" y="6128989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…</a:t>
            </a:r>
          </a:p>
        </p:txBody>
      </p:sp>
      <p:pic>
        <p:nvPicPr>
          <p:cNvPr id="4128" name="Picture 32" descr="http://youcapital.ru/uploads/posts/2010-11/1289466100_line_rozliv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332448"/>
            <a:ext cx="2826049" cy="133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0" name="Picture 34" descr="https://upload.wikimedia.org/wikipedia/commons/thumb/a/a5/ZTE_logo.jpg/1024px-ZTE_logo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634" y="5038044"/>
            <a:ext cx="424766" cy="23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2" name="Picture 36" descr="https://im0-tub-by.yandex.net/i?id=6c7b54ed3d974435a0f5324b1ab276eb&amp;n=33&amp;h=215&amp;w=286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3" y="4930789"/>
            <a:ext cx="553059" cy="41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4" name="Picture 38" descr="https://ubmemeaensoprod.s3.amazonaws.com/CPHI_JAPAN/styles/responsive_grid_scaled/public/exhibitor_logo/2016/06/truking-comp243315.PNG?itok=42QmOTbN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869" y="4912623"/>
            <a:ext cx="1074838" cy="48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6" name="Picture 40" descr="http://www.pharmtech.by/upload/iblock/d7e/d7e3ab9c468b31b8cce190a0f0e33433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032" y="5440316"/>
            <a:ext cx="903353" cy="4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40" name="Picture 44" descr="http://www.feedandgrain.com/images-cyg/_Resize650w/zeng-chang-logo_10817486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3" y="5579794"/>
            <a:ext cx="857541" cy="28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42" name="Picture 46" descr="http://newimg.globalmarket.com/PicLib/458/2917458/files/720ed79cb7e29a0f5eeb5442e84022d7_l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629" y="5480638"/>
            <a:ext cx="686594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106223" y="6019910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…</a:t>
            </a:r>
          </a:p>
          <a:p>
            <a:endParaRPr lang="ru-RU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7006568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ru-RU" sz="1900" b="1" i="1" dirty="0"/>
              <a:t>Основные преимущества финансирования за счет кредитных средств </a:t>
            </a:r>
            <a:r>
              <a:rPr lang="ru-RU" sz="1900" b="1" i="1" dirty="0" smtClean="0"/>
              <a:t>ГБРК</a:t>
            </a:r>
            <a:endParaRPr lang="ru-RU" sz="19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01697"/>
            <a:ext cx="8694964" cy="28097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804649" eaLnBrk="0" hangingPunct="0"/>
            <a:r>
              <a:rPr lang="ru-RU" sz="1400" i="1" dirty="0">
                <a:solidFill>
                  <a:prstClr val="white"/>
                </a:solidFill>
              </a:rPr>
              <a:t>Управление клиентского менеджмента</a:t>
            </a:r>
          </a:p>
        </p:txBody>
      </p:sp>
      <p:sp>
        <p:nvSpPr>
          <p:cNvPr id="10" name="Прямоугольник 9"/>
          <p:cNvSpPr/>
          <p:nvPr/>
        </p:nvSpPr>
        <p:spPr>
          <a:xfrm rot="10800000">
            <a:off x="8694964" y="6601697"/>
            <a:ext cx="1211036" cy="253268"/>
          </a:xfrm>
          <a:prstGeom prst="rect">
            <a:avLst/>
          </a:prstGeom>
          <a:solidFill>
            <a:srgbClr val="8EB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49" eaLnBrk="0" hangingPunct="0"/>
            <a:endParaRPr lang="ru-RU" sz="1000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0501" y="3209486"/>
            <a:ext cx="815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3A7420"/>
                </a:solidFill>
                <a:latin typeface="PT Sans" panose="020B0503020203020204" pitchFamily="34" charset="-52"/>
              </a:rPr>
              <a:t>Не </a:t>
            </a:r>
            <a:r>
              <a:rPr lang="ru-RU" sz="2000" b="1" dirty="0">
                <a:solidFill>
                  <a:srgbClr val="3A7420"/>
                </a:solidFill>
                <a:latin typeface="PT Sans" panose="020B0503020203020204" pitchFamily="34" charset="-52"/>
              </a:rPr>
              <a:t>т</a:t>
            </a:r>
            <a:r>
              <a:rPr lang="ru-RU" sz="2000" b="1" dirty="0" smtClean="0">
                <a:solidFill>
                  <a:srgbClr val="3A7420"/>
                </a:solidFill>
                <a:latin typeface="PT Sans" panose="020B0503020203020204" pitchFamily="34" charset="-52"/>
              </a:rPr>
              <a:t>ребуется </a:t>
            </a:r>
            <a:r>
              <a:rPr lang="ru-RU" sz="2000" dirty="0" smtClean="0">
                <a:latin typeface="PT Sans" panose="020B0503020203020204" pitchFamily="34" charset="-52"/>
              </a:rPr>
              <a:t>получения страхового покрытия АСЭК по кредиту </a:t>
            </a:r>
            <a:endParaRPr lang="ru-RU" sz="2000" dirty="0">
              <a:latin typeface="PT Sans" panose="020B0503020203020204" pitchFamily="34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0501" y="4037989"/>
            <a:ext cx="87594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PT Sans" panose="020B0503020203020204" pitchFamily="34" charset="-52"/>
              </a:rPr>
              <a:t>Эффективная процентная ставка по китайским кредитам не превышает среднюю эффективную ставку по связанным иностранным кредитам, привлекаемым от европейских финансово-кредитных институтов под страховое покрытие АСЭК на аналогичный срок</a:t>
            </a:r>
            <a:endParaRPr lang="ru-RU" sz="2000" dirty="0">
              <a:latin typeface="PT Sans" panose="020B0503020203020204" pitchFamily="34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9218" y="1219200"/>
            <a:ext cx="912530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3A7420"/>
                </a:solidFill>
                <a:latin typeface="PT Sans" panose="020B0503020203020204" pitchFamily="34" charset="-52"/>
              </a:rPr>
              <a:t>Не требуется  </a:t>
            </a:r>
            <a:r>
              <a:rPr lang="ru-RU" sz="2000" dirty="0" smtClean="0">
                <a:latin typeface="PT Sans" panose="020B0503020203020204" pitchFamily="34" charset="-52"/>
              </a:rPr>
              <a:t>получения гарантии Правительства Республики Беларусь по каждому индивидуальному кредиту, предоставляемому ГБРК для целей финансирования конкретного инвестиционного проекта и </a:t>
            </a:r>
            <a:r>
              <a:rPr lang="ru-RU" sz="2000" dirty="0">
                <a:latin typeface="PT Sans" panose="020B0503020203020204" pitchFamily="34" charset="-52"/>
              </a:rPr>
              <a:t>заключения индивидуальных кредитных соглашений для финансирования каждого отдельного </a:t>
            </a:r>
            <a:r>
              <a:rPr lang="ru-RU" sz="2000" dirty="0" smtClean="0">
                <a:latin typeface="PT Sans" panose="020B0503020203020204" pitchFamily="34" charset="-52"/>
              </a:rPr>
              <a:t>проекта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67" y="1219200"/>
            <a:ext cx="388937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54" y="4208378"/>
            <a:ext cx="491331" cy="49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48" y="3215073"/>
            <a:ext cx="388937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01789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-2850" y="152400"/>
            <a:ext cx="8697814" cy="529771"/>
          </a:xfrm>
        </p:spPr>
        <p:txBody>
          <a:bodyPr>
            <a:no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ru-RU" sz="2400" b="1" i="1" dirty="0"/>
              <a:t>Условия финансирования для конечного </a:t>
            </a:r>
            <a:r>
              <a:rPr lang="ru-RU" sz="2400" b="1" i="1" dirty="0" smtClean="0"/>
              <a:t>заемщика</a:t>
            </a:r>
            <a:endParaRPr lang="ru-RU" sz="24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01697"/>
            <a:ext cx="8694964" cy="28097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804649" eaLnBrk="0" hangingPunct="0"/>
            <a:r>
              <a:rPr lang="ru-RU" sz="1400" i="1" dirty="0">
                <a:solidFill>
                  <a:prstClr val="white"/>
                </a:solidFill>
              </a:rPr>
              <a:t>Управление клиентского менеджмента</a:t>
            </a:r>
          </a:p>
        </p:txBody>
      </p:sp>
      <p:sp>
        <p:nvSpPr>
          <p:cNvPr id="10" name="Прямоугольник 9"/>
          <p:cNvSpPr/>
          <p:nvPr/>
        </p:nvSpPr>
        <p:spPr>
          <a:xfrm rot="10800000">
            <a:off x="8694964" y="6601697"/>
            <a:ext cx="1211036" cy="253268"/>
          </a:xfrm>
          <a:prstGeom prst="rect">
            <a:avLst/>
          </a:prstGeom>
          <a:solidFill>
            <a:srgbClr val="8EB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49" eaLnBrk="0" hangingPunct="0"/>
            <a:endParaRPr lang="ru-RU" sz="1000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79621" y="2189120"/>
            <a:ext cx="74772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3A7420"/>
                </a:solidFill>
                <a:latin typeface="PT Sans" panose="020B0503020203020204" pitchFamily="34" charset="-52"/>
              </a:rPr>
              <a:t>Комиссия </a:t>
            </a:r>
            <a:r>
              <a:rPr lang="ru-RU" sz="2200" b="1" dirty="0">
                <a:solidFill>
                  <a:srgbClr val="3A7420"/>
                </a:solidFill>
                <a:latin typeface="PT Sans" panose="020B0503020203020204" pitchFamily="34" charset="-52"/>
              </a:rPr>
              <a:t>за обязательство </a:t>
            </a:r>
            <a:r>
              <a:rPr lang="ru-RU" sz="2200" dirty="0">
                <a:latin typeface="PT Sans" panose="020B0503020203020204" pitchFamily="34" charset="-52"/>
              </a:rPr>
              <a:t>– </a:t>
            </a:r>
            <a:r>
              <a:rPr lang="ru-RU" sz="2200" b="1" dirty="0">
                <a:latin typeface="PT Sans" panose="020B0503020203020204" pitchFamily="34" charset="-52"/>
              </a:rPr>
              <a:t>0,4% годовых </a:t>
            </a:r>
            <a:r>
              <a:rPr lang="ru-RU" sz="2200" dirty="0">
                <a:latin typeface="PT Sans" panose="020B0503020203020204" pitchFamily="34" charset="-52"/>
              </a:rPr>
              <a:t>от суммы невыбранного </a:t>
            </a:r>
            <a:r>
              <a:rPr lang="ru-RU" sz="2200" dirty="0" smtClean="0">
                <a:latin typeface="PT Sans" panose="020B0503020203020204" pitchFamily="34" charset="-52"/>
              </a:rPr>
              <a:t>кредита</a:t>
            </a:r>
            <a:endParaRPr lang="ru-RU" sz="2200" dirty="0">
              <a:latin typeface="PT Sans" panose="020B0503020203020204" pitchFamily="34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9621" y="1397381"/>
            <a:ext cx="845820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3A7420"/>
                </a:solidFill>
                <a:latin typeface="PT Sans" panose="020B0503020203020204" pitchFamily="34" charset="-52"/>
              </a:rPr>
              <a:t>Процентная ставка</a:t>
            </a:r>
            <a:r>
              <a:rPr lang="ru-RU" sz="2200" dirty="0" smtClean="0">
                <a:latin typeface="PT Sans" panose="020B0503020203020204" pitchFamily="34" charset="-52"/>
              </a:rPr>
              <a:t> – плавающая в размере ставки </a:t>
            </a:r>
            <a:r>
              <a:rPr lang="en-US" sz="2200" b="1" dirty="0" smtClean="0">
                <a:latin typeface="PT Sans" panose="020B0503020203020204" pitchFamily="34" charset="-52"/>
              </a:rPr>
              <a:t>Libor</a:t>
            </a:r>
            <a:r>
              <a:rPr lang="ru-RU" sz="2200" b="1" dirty="0" smtClean="0">
                <a:latin typeface="PT Sans" panose="020B0503020203020204" pitchFamily="34" charset="-52"/>
              </a:rPr>
              <a:t> 6</a:t>
            </a:r>
            <a:r>
              <a:rPr lang="en-US" sz="2200" b="1" dirty="0" smtClean="0">
                <a:latin typeface="PT Sans" panose="020B0503020203020204" pitchFamily="34" charset="-52"/>
              </a:rPr>
              <a:t>m</a:t>
            </a:r>
            <a:r>
              <a:rPr lang="ru-RU" sz="2400" dirty="0" smtClean="0"/>
              <a:t>*</a:t>
            </a:r>
            <a:r>
              <a:rPr lang="ru-RU" sz="2200" b="1" dirty="0" smtClean="0">
                <a:latin typeface="PT Sans" panose="020B0503020203020204" pitchFamily="34" charset="-52"/>
              </a:rPr>
              <a:t>, увеличенной на</a:t>
            </a:r>
            <a:r>
              <a:rPr lang="en-US" sz="2200" b="1" dirty="0" smtClean="0">
                <a:latin typeface="PT Sans" panose="020B0503020203020204" pitchFamily="34" charset="-52"/>
              </a:rPr>
              <a:t> </a:t>
            </a:r>
            <a:r>
              <a:rPr lang="ru-RU" sz="2200" b="1" dirty="0">
                <a:latin typeface="PT Sans" panose="020B0503020203020204" pitchFamily="34" charset="-52"/>
              </a:rPr>
              <a:t>5,5 </a:t>
            </a:r>
            <a:r>
              <a:rPr lang="ru-RU" sz="2200" b="1" dirty="0" err="1" smtClean="0">
                <a:latin typeface="PT Sans" panose="020B0503020203020204" pitchFamily="34" charset="-52"/>
              </a:rPr>
              <a:t>п.п</a:t>
            </a:r>
            <a:r>
              <a:rPr lang="ru-RU" sz="2200" b="1" dirty="0" smtClean="0">
                <a:latin typeface="PT Sans" panose="020B0503020203020204" pitchFamily="34" charset="-52"/>
              </a:rPr>
              <a:t>.</a:t>
            </a:r>
            <a:endParaRPr lang="ru-RU" sz="2200" b="1" dirty="0">
              <a:latin typeface="PT Sans" panose="020B0503020203020204" pitchFamily="34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95662" y="2929049"/>
            <a:ext cx="81630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b="1" dirty="0" smtClean="0">
                <a:solidFill>
                  <a:srgbClr val="3A7420"/>
                </a:solidFill>
                <a:latin typeface="PT Sans" panose="020B0503020203020204" pitchFamily="34" charset="-52"/>
              </a:rPr>
              <a:t>Комиссия </a:t>
            </a:r>
            <a:r>
              <a:rPr lang="ru-RU" sz="2200" b="1" dirty="0">
                <a:solidFill>
                  <a:srgbClr val="3A7420"/>
                </a:solidFill>
                <a:latin typeface="PT Sans" panose="020B0503020203020204" pitchFamily="34" charset="-52"/>
              </a:rPr>
              <a:t>за управление </a:t>
            </a:r>
            <a:r>
              <a:rPr lang="ru-RU" sz="2200" dirty="0">
                <a:latin typeface="PT Sans" panose="020B0503020203020204" pitchFamily="34" charset="-52"/>
              </a:rPr>
              <a:t>– </a:t>
            </a:r>
            <a:r>
              <a:rPr lang="ru-RU" sz="2200" b="1" dirty="0">
                <a:latin typeface="PT Sans" panose="020B0503020203020204" pitchFamily="34" charset="-52"/>
              </a:rPr>
              <a:t>0,8</a:t>
            </a:r>
            <a:r>
              <a:rPr lang="ru-RU" sz="2200" b="1" dirty="0" smtClean="0">
                <a:latin typeface="PT Sans" panose="020B0503020203020204" pitchFamily="34" charset="-52"/>
              </a:rPr>
              <a:t>%</a:t>
            </a:r>
            <a:r>
              <a:rPr lang="en-US" sz="2200" b="1" dirty="0" smtClean="0">
                <a:latin typeface="PT Sans" panose="020B0503020203020204" pitchFamily="34" charset="-52"/>
              </a:rPr>
              <a:t> </a:t>
            </a:r>
            <a:r>
              <a:rPr lang="ru-RU" sz="2200" b="1" dirty="0" smtClean="0">
                <a:latin typeface="PT Sans" panose="020B0503020203020204" pitchFamily="34" charset="-52"/>
              </a:rPr>
              <a:t> </a:t>
            </a:r>
            <a:r>
              <a:rPr lang="ru-RU" sz="2200" b="1" dirty="0">
                <a:latin typeface="PT Sans" panose="020B0503020203020204" pitchFamily="34" charset="-52"/>
              </a:rPr>
              <a:t>единоразово</a:t>
            </a:r>
            <a:r>
              <a:rPr lang="ru-RU" sz="2200" dirty="0">
                <a:latin typeface="PT Sans" panose="020B0503020203020204" pitchFamily="34" charset="-52"/>
              </a:rPr>
              <a:t> от суммы </a:t>
            </a:r>
            <a:r>
              <a:rPr lang="ru-RU" sz="2200" dirty="0" smtClean="0">
                <a:latin typeface="PT Sans" panose="020B0503020203020204" pitchFamily="34" charset="-52"/>
              </a:rPr>
              <a:t>кредита</a:t>
            </a:r>
            <a:endParaRPr lang="ru-RU" sz="2200" dirty="0">
              <a:latin typeface="PT Sans" panose="020B0503020203020204" pitchFamily="34" charset="-52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23" y="160392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667908"/>
            <a:ext cx="522283" cy="5222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47" y="875098"/>
            <a:ext cx="522283" cy="52228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361975" y="899619"/>
            <a:ext cx="83916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3A7420"/>
                </a:solidFill>
                <a:latin typeface="PT Sans" panose="020B0503020203020204" pitchFamily="34" charset="-52"/>
              </a:rPr>
              <a:t>Валюта кредита</a:t>
            </a:r>
            <a:r>
              <a:rPr lang="ru-RU" sz="2000" dirty="0" smtClean="0">
                <a:latin typeface="PT Sans" panose="020B0503020203020204" pitchFamily="34" charset="-52"/>
              </a:rPr>
              <a:t> – доллары США</a:t>
            </a:r>
            <a:endParaRPr lang="ru-RU" sz="2000" dirty="0">
              <a:latin typeface="PT Sans" panose="020B0503020203020204" pitchFamily="34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0887" y="3585259"/>
            <a:ext cx="90678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3A7420"/>
                </a:solidFill>
                <a:latin typeface="PT Sans" panose="020B0503020203020204" pitchFamily="34" charset="-52"/>
              </a:rPr>
              <a:t>Уплата</a:t>
            </a:r>
            <a:r>
              <a:rPr lang="ru-RU" sz="2000" dirty="0" smtClean="0"/>
              <a:t> </a:t>
            </a:r>
            <a:r>
              <a:rPr lang="ru-RU" sz="2000" b="1" dirty="0">
                <a:solidFill>
                  <a:srgbClr val="3A7420"/>
                </a:solidFill>
                <a:latin typeface="PT Sans" panose="020B0503020203020204" pitchFamily="34" charset="-52"/>
              </a:rPr>
              <a:t>процентов</a:t>
            </a:r>
            <a:r>
              <a:rPr lang="ru-RU" sz="2000" dirty="0"/>
              <a:t> – ежемесячно с месяца, следующего за месяцем предоставления </a:t>
            </a:r>
            <a:r>
              <a:rPr lang="ru-RU" sz="2000" dirty="0" smtClean="0"/>
              <a:t>кредита</a:t>
            </a:r>
          </a:p>
          <a:p>
            <a:endParaRPr lang="ru-RU" sz="800" dirty="0"/>
          </a:p>
          <a:p>
            <a:r>
              <a:rPr lang="ru-RU" sz="2000" b="1" dirty="0">
                <a:solidFill>
                  <a:srgbClr val="3A7420"/>
                </a:solidFill>
                <a:latin typeface="PT Sans" panose="020B0503020203020204" pitchFamily="34" charset="-52"/>
              </a:rPr>
              <a:t>Срок предоставления кредита</a:t>
            </a:r>
            <a:r>
              <a:rPr lang="ru-RU" sz="2000" dirty="0"/>
              <a:t> – устанавливается исходя из сроков окупаемости проекта (не более динамического срока </a:t>
            </a:r>
            <a:r>
              <a:rPr lang="ru-RU" sz="2000" dirty="0" smtClean="0"/>
              <a:t>окупаемости) </a:t>
            </a:r>
            <a:r>
              <a:rPr lang="ru-RU" sz="2000" dirty="0"/>
              <a:t>и не должен превышать </a:t>
            </a:r>
            <a:r>
              <a:rPr lang="ru-RU" sz="2000" b="1" dirty="0"/>
              <a:t>15 </a:t>
            </a:r>
            <a:r>
              <a:rPr lang="ru-RU" sz="2000" b="1" dirty="0" smtClean="0"/>
              <a:t>лет</a:t>
            </a:r>
          </a:p>
          <a:p>
            <a:endParaRPr lang="ru-RU" sz="800" dirty="0" smtClean="0"/>
          </a:p>
          <a:p>
            <a:r>
              <a:rPr lang="ru-RU" sz="2000" b="1" dirty="0">
                <a:solidFill>
                  <a:srgbClr val="3A7420"/>
                </a:solidFill>
                <a:latin typeface="PT Sans" panose="020B0503020203020204" pitchFamily="34" charset="-52"/>
              </a:rPr>
              <a:t>Начало</a:t>
            </a:r>
            <a:r>
              <a:rPr lang="ru-RU" sz="2000" dirty="0" smtClean="0"/>
              <a:t> </a:t>
            </a:r>
            <a:r>
              <a:rPr lang="ru-RU" sz="2000" b="1" dirty="0">
                <a:solidFill>
                  <a:srgbClr val="3A7420"/>
                </a:solidFill>
                <a:latin typeface="PT Sans" panose="020B0503020203020204" pitchFamily="34" charset="-52"/>
              </a:rPr>
              <a:t>погашения основного долга </a:t>
            </a:r>
            <a:r>
              <a:rPr lang="ru-RU" sz="2000" dirty="0" smtClean="0"/>
              <a:t>– после ввода объекта в эксплуатацию, выхода на проектные мощности, но </a:t>
            </a:r>
            <a:r>
              <a:rPr lang="ru-RU" sz="2000" b="1" dirty="0" smtClean="0"/>
              <a:t>не более 5 лет 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0263" y="6096000"/>
            <a:ext cx="68777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be-BY" sz="1400" dirty="0" smtClean="0"/>
              <a:t>значение </a:t>
            </a:r>
            <a:r>
              <a:rPr lang="be-BY" sz="1400" dirty="0"/>
              <a:t>ставки </a:t>
            </a:r>
            <a:r>
              <a:rPr lang="en-US" sz="1400" dirty="0" smtClean="0"/>
              <a:t>Libor</a:t>
            </a:r>
            <a:r>
              <a:rPr lang="ru-RU" sz="1400" dirty="0" smtClean="0"/>
              <a:t> 6</a:t>
            </a:r>
            <a:r>
              <a:rPr lang="en-US" sz="1400" dirty="0" smtClean="0"/>
              <a:t>m</a:t>
            </a:r>
            <a:r>
              <a:rPr lang="be-BY" sz="1400" dirty="0" smtClean="0"/>
              <a:t>, </a:t>
            </a:r>
            <a:r>
              <a:rPr lang="be-BY" sz="1400" dirty="0"/>
              <a:t>сложившееся </a:t>
            </a:r>
            <a:r>
              <a:rPr lang="be-BY" sz="1400" dirty="0" smtClean="0"/>
              <a:t>за </a:t>
            </a:r>
            <a:r>
              <a:rPr lang="en-US" sz="1400" dirty="0" smtClean="0"/>
              <a:t>19</a:t>
            </a:r>
            <a:r>
              <a:rPr lang="ru-RU" sz="1400" dirty="0" smtClean="0"/>
              <a:t>.05.2017 </a:t>
            </a:r>
            <a:r>
              <a:rPr lang="ru-RU" sz="1400" dirty="0"/>
              <a:t>– </a:t>
            </a:r>
            <a:r>
              <a:rPr lang="ru-RU" sz="1400" dirty="0" smtClean="0"/>
              <a:t>1,</a:t>
            </a:r>
            <a:r>
              <a:rPr lang="ru-RU" sz="1400" dirty="0" smtClean="0"/>
              <a:t>41517</a:t>
            </a:r>
            <a:r>
              <a:rPr lang="ru-RU" sz="1400" dirty="0" smtClean="0"/>
              <a:t>% </a:t>
            </a:r>
            <a:r>
              <a:rPr lang="ru-RU" sz="1400" dirty="0" smtClean="0"/>
              <a:t>годовых</a:t>
            </a:r>
            <a:r>
              <a:rPr lang="en-US" sz="1400" dirty="0"/>
              <a:t>.</a:t>
            </a:r>
            <a:r>
              <a:rPr lang="be-BY" sz="1400" dirty="0" smtClean="0"/>
              <a:t>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201789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ru-RU" sz="1900" b="1" i="1" dirty="0"/>
              <a:t>Схема финансирования проектов за счет средств </a:t>
            </a:r>
            <a:r>
              <a:rPr lang="ru-RU" sz="1900" b="1" i="1" dirty="0" smtClean="0"/>
              <a:t>ГБРК</a:t>
            </a:r>
            <a:endParaRPr lang="ru-RU" sz="19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01697"/>
            <a:ext cx="8694964" cy="28097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804649" eaLnBrk="0" hangingPunct="0"/>
            <a:r>
              <a:rPr lang="ru-RU" sz="1400" i="1" dirty="0">
                <a:solidFill>
                  <a:prstClr val="white"/>
                </a:solidFill>
              </a:rPr>
              <a:t>Управление клиентского менеджмента</a:t>
            </a:r>
          </a:p>
        </p:txBody>
      </p:sp>
      <p:sp>
        <p:nvSpPr>
          <p:cNvPr id="10" name="Прямоугольник 9"/>
          <p:cNvSpPr/>
          <p:nvPr/>
        </p:nvSpPr>
        <p:spPr>
          <a:xfrm rot="10800000">
            <a:off x="8694964" y="6601697"/>
            <a:ext cx="1211036" cy="253268"/>
          </a:xfrm>
          <a:prstGeom prst="rect">
            <a:avLst/>
          </a:prstGeom>
          <a:solidFill>
            <a:srgbClr val="8EB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49" eaLnBrk="0" hangingPunct="0"/>
            <a:endParaRPr lang="ru-RU" sz="1000" dirty="0">
              <a:solidFill>
                <a:prstClr val="white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308036" y="1562206"/>
            <a:ext cx="885645" cy="0"/>
          </a:xfrm>
          <a:prstGeom prst="straightConnector1">
            <a:avLst/>
          </a:prstGeom>
          <a:noFill/>
          <a:ln w="38100" cap="flat" cmpd="sng" algn="ctr">
            <a:solidFill>
              <a:srgbClr val="94C600"/>
            </a:solidFill>
            <a:prstDash val="solid"/>
            <a:miter lim="800000"/>
            <a:tailEnd type="arrow"/>
          </a:ln>
          <a:effectLst>
            <a:outerShdw blurRad="50800" dist="25400" algn="bl" rotWithShape="0">
              <a:schemeClr val="bg1">
                <a:alpha val="60000"/>
              </a:schemeClr>
            </a:outerShdw>
          </a:effectLst>
        </p:spPr>
      </p:cxnSp>
      <p:pic>
        <p:nvPicPr>
          <p:cNvPr id="6" name="Picture 2" descr="C:\Users\buraya.o@brrb.by\AppData\Local\Microsoft\Windows\Temporary Internet Files\Content.IE5\D1OTTGFG\БанкРазвития.jpg"/>
          <p:cNvPicPr/>
          <p:nvPr/>
        </p:nvPicPr>
        <p:blipFill rotWithShape="1">
          <a:blip r:embed="rId2" cstate="print">
            <a:extLst/>
          </a:blip>
          <a:srcRect l="15282" t="16929" r="11755" b="22770"/>
          <a:stretch/>
        </p:blipFill>
        <p:spPr bwMode="auto">
          <a:xfrm>
            <a:off x="2362200" y="1251963"/>
            <a:ext cx="1371600" cy="538843"/>
          </a:xfrm>
          <a:prstGeom prst="roundRect">
            <a:avLst>
              <a:gd name="adj" fmla="val 10815"/>
            </a:avLst>
          </a:prstGeom>
          <a:noFill/>
          <a:ex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377543"/>
            <a:ext cx="1418470" cy="2876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258" y="1028806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91" y="1181206"/>
            <a:ext cx="609600" cy="609600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992279"/>
            <a:ext cx="509617" cy="509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2" name="Прямая со стрелкой 11"/>
          <p:cNvCxnSpPr/>
          <p:nvPr/>
        </p:nvCxnSpPr>
        <p:spPr>
          <a:xfrm>
            <a:off x="4025794" y="1562207"/>
            <a:ext cx="1460606" cy="0"/>
          </a:xfrm>
          <a:prstGeom prst="straightConnector1">
            <a:avLst/>
          </a:prstGeom>
          <a:noFill/>
          <a:ln w="38100" cap="flat" cmpd="sng" algn="ctr">
            <a:solidFill>
              <a:srgbClr val="94C600"/>
            </a:solidFill>
            <a:prstDash val="solid"/>
            <a:tailEnd type="arrow"/>
          </a:ln>
          <a:effectLst>
            <a:outerShdw blurRad="50800" dist="25400" algn="bl" rotWithShape="0">
              <a:schemeClr val="bg1">
                <a:alpha val="60000"/>
              </a:schemeClr>
            </a:outerShdw>
          </a:effectLst>
        </p:spPr>
      </p:cxnSp>
      <p:sp>
        <p:nvSpPr>
          <p:cNvPr id="13" name="Прямоугольник 12"/>
          <p:cNvSpPr/>
          <p:nvPr/>
        </p:nvSpPr>
        <p:spPr>
          <a:xfrm>
            <a:off x="609600" y="1790806"/>
            <a:ext cx="2362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3A7420"/>
                </a:solidFill>
                <a:latin typeface="PT Sans" panose="020B0503020203020204" pitchFamily="34" charset="-52"/>
              </a:rPr>
              <a:t>Заявление на финансирование проекта</a:t>
            </a:r>
            <a:endParaRPr lang="ru-RU" sz="2200" dirty="0">
              <a:latin typeface="PT Sans" panose="020B0503020203020204" pitchFamily="34" charset="-52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2050714" y="4573843"/>
            <a:ext cx="1074573" cy="0"/>
          </a:xfrm>
          <a:prstGeom prst="straightConnector1">
            <a:avLst/>
          </a:prstGeom>
          <a:noFill/>
          <a:ln w="38100" cap="flat" cmpd="sng" algn="ctr">
            <a:solidFill>
              <a:srgbClr val="94C600"/>
            </a:solidFill>
            <a:prstDash val="solid"/>
            <a:miter lim="800000"/>
            <a:tailEnd type="arrow"/>
          </a:ln>
          <a:effectLst>
            <a:outerShdw blurRad="50800" dist="25400" algn="bl" rotWithShape="0">
              <a:schemeClr val="bg1">
                <a:alpha val="60000"/>
              </a:schemeClr>
            </a:outerShdw>
          </a:effectLst>
        </p:spPr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420" y="4428616"/>
            <a:ext cx="1432133" cy="290453"/>
          </a:xfrm>
          <a:prstGeom prst="rect">
            <a:avLst/>
          </a:prstGeom>
        </p:spPr>
      </p:pic>
      <p:cxnSp>
        <p:nvCxnSpPr>
          <p:cNvPr id="16" name="Прямая со стрелкой 15"/>
          <p:cNvCxnSpPr/>
          <p:nvPr/>
        </p:nvCxnSpPr>
        <p:spPr>
          <a:xfrm flipV="1">
            <a:off x="7315200" y="1537472"/>
            <a:ext cx="946150" cy="1"/>
          </a:xfrm>
          <a:prstGeom prst="straightConnector1">
            <a:avLst/>
          </a:prstGeom>
          <a:noFill/>
          <a:ln w="38100" cap="flat" cmpd="sng" algn="ctr">
            <a:solidFill>
              <a:srgbClr val="94C600"/>
            </a:solidFill>
            <a:prstDash val="solid"/>
            <a:tailEnd type="arrow"/>
          </a:ln>
          <a:effectLst>
            <a:outerShdw blurRad="50800" dist="25400" algn="bl" rotWithShape="0">
              <a:schemeClr val="bg1">
                <a:alpha val="60000"/>
              </a:schemeClr>
            </a:outerShdw>
          </a:effectLst>
        </p:spPr>
      </p:cxnSp>
      <p:sp>
        <p:nvSpPr>
          <p:cNvPr id="17" name="Прямоугольник 16"/>
          <p:cNvSpPr/>
          <p:nvPr/>
        </p:nvSpPr>
        <p:spPr>
          <a:xfrm>
            <a:off x="4025794" y="4712686"/>
            <a:ext cx="423555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A7420"/>
                </a:solidFill>
                <a:latin typeface="PT Sans" panose="020B0503020203020204" pitchFamily="34" charset="-52"/>
              </a:rPr>
              <a:t>Выборка кредитных средств </a:t>
            </a:r>
          </a:p>
          <a:p>
            <a:pPr algn="ctr"/>
            <a:r>
              <a:rPr lang="ru-RU" sz="2000" b="1" dirty="0" smtClean="0">
                <a:solidFill>
                  <a:srgbClr val="3A7420"/>
                </a:solidFill>
                <a:latin typeface="PT Sans" panose="020B0503020203020204" pitchFamily="34" charset="-52"/>
              </a:rPr>
              <a:t>для осуществления платежа за  поставленное оборудование</a:t>
            </a:r>
          </a:p>
          <a:p>
            <a:pPr algn="ctr"/>
            <a:r>
              <a:rPr lang="ru-RU" sz="2000" b="1" dirty="0" smtClean="0">
                <a:solidFill>
                  <a:srgbClr val="3A7420"/>
                </a:solidFill>
                <a:latin typeface="PT Sans" panose="020B0503020203020204" pitchFamily="34" charset="-52"/>
              </a:rPr>
              <a:t> </a:t>
            </a:r>
            <a:r>
              <a:rPr lang="ru-RU" sz="2000" b="1" dirty="0">
                <a:solidFill>
                  <a:srgbClr val="3A7420"/>
                </a:solidFill>
                <a:latin typeface="PT Sans" panose="020B0503020203020204" pitchFamily="34" charset="-52"/>
              </a:rPr>
              <a:t>(выполненные работы, </a:t>
            </a:r>
            <a:endParaRPr lang="ru-RU" sz="2000" b="1" dirty="0" smtClean="0">
              <a:solidFill>
                <a:srgbClr val="3A7420"/>
              </a:solidFill>
              <a:latin typeface="PT Sans" panose="020B0503020203020204" pitchFamily="34" charset="-52"/>
            </a:endParaRPr>
          </a:p>
          <a:p>
            <a:pPr algn="ctr"/>
            <a:r>
              <a:rPr lang="ru-RU" sz="2000" b="1" dirty="0" smtClean="0">
                <a:solidFill>
                  <a:srgbClr val="3A7420"/>
                </a:solidFill>
                <a:latin typeface="PT Sans" panose="020B0503020203020204" pitchFamily="34" charset="-52"/>
              </a:rPr>
              <a:t>оказанные </a:t>
            </a:r>
            <a:r>
              <a:rPr lang="ru-RU" sz="2000" b="1" dirty="0">
                <a:solidFill>
                  <a:srgbClr val="3A7420"/>
                </a:solidFill>
                <a:latin typeface="PT Sans" panose="020B0503020203020204" pitchFamily="34" charset="-52"/>
              </a:rPr>
              <a:t>услуги</a:t>
            </a:r>
            <a:r>
              <a:rPr lang="ru-RU" sz="2000" b="1" dirty="0" smtClean="0">
                <a:solidFill>
                  <a:srgbClr val="3A7420"/>
                </a:solidFill>
                <a:latin typeface="PT Sans" panose="020B0503020203020204" pitchFamily="34" charset="-52"/>
              </a:rPr>
              <a:t>) </a:t>
            </a:r>
            <a:endParaRPr lang="ru-RU" sz="2000" dirty="0">
              <a:latin typeface="PT Sans" panose="020B0503020203020204" pitchFamily="34" charset="-52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56757" y="1790806"/>
            <a:ext cx="28107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A7420"/>
                </a:solidFill>
                <a:latin typeface="PT Sans" panose="020B0503020203020204" pitchFamily="34" charset="-52"/>
              </a:rPr>
              <a:t>Заключение по проекту,  </a:t>
            </a:r>
          </a:p>
          <a:p>
            <a:pPr algn="ctr"/>
            <a:r>
              <a:rPr lang="ru-RU" sz="2000" b="1" dirty="0" smtClean="0">
                <a:solidFill>
                  <a:srgbClr val="3A7420"/>
                </a:solidFill>
                <a:latin typeface="PT Sans" panose="020B0503020203020204" pitchFamily="34" charset="-52"/>
              </a:rPr>
              <a:t>Запрос на согласование проекта</a:t>
            </a:r>
            <a:endParaRPr lang="ru-RU" sz="2000" dirty="0">
              <a:latin typeface="PT Sans" panose="020B0503020203020204" pitchFamily="34" charset="-52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581400"/>
            <a:ext cx="610830" cy="61083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226" y="4176621"/>
            <a:ext cx="619597" cy="61959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86" y="4009589"/>
            <a:ext cx="419027" cy="41902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269" y="4145866"/>
            <a:ext cx="350836" cy="350836"/>
          </a:xfrm>
          <a:prstGeom prst="rect">
            <a:avLst/>
          </a:prstGeom>
        </p:spPr>
      </p:pic>
      <p:pic>
        <p:nvPicPr>
          <p:cNvPr id="23" name="Picture 2" descr="C:\Users\buraya.o@brrb.by\AppData\Local\Microsoft\Windows\Temporary Internet Files\Content.IE5\D1OTTGFG\БанкРазвития.jpg"/>
          <p:cNvPicPr/>
          <p:nvPr/>
        </p:nvPicPr>
        <p:blipFill rotWithShape="1">
          <a:blip r:embed="rId2" cstate="print">
            <a:extLst/>
          </a:blip>
          <a:srcRect l="15282" t="16929" r="11755" b="22770"/>
          <a:stretch/>
        </p:blipFill>
        <p:spPr bwMode="auto">
          <a:xfrm>
            <a:off x="8305800" y="1268050"/>
            <a:ext cx="1371600" cy="538843"/>
          </a:xfrm>
          <a:prstGeom prst="roundRect">
            <a:avLst>
              <a:gd name="adj" fmla="val 10815"/>
            </a:avLst>
          </a:prstGeom>
          <a:noFill/>
          <a:extLst/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595" y="990600"/>
            <a:ext cx="495405" cy="495405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6705600" y="1801647"/>
            <a:ext cx="2362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A7420"/>
                </a:solidFill>
                <a:latin typeface="PT Sans" panose="020B0503020203020204" pitchFamily="34" charset="-52"/>
              </a:rPr>
              <a:t>Уведомление об </a:t>
            </a:r>
          </a:p>
          <a:p>
            <a:pPr algn="ctr"/>
            <a:r>
              <a:rPr lang="ru-RU" sz="2000" b="1" dirty="0" smtClean="0">
                <a:solidFill>
                  <a:srgbClr val="3A7420"/>
                </a:solidFill>
                <a:latin typeface="PT Sans" panose="020B0503020203020204" pitchFamily="34" charset="-52"/>
              </a:rPr>
              <a:t>одобрении проекта</a:t>
            </a:r>
          </a:p>
        </p:txBody>
      </p:sp>
      <p:pic>
        <p:nvPicPr>
          <p:cNvPr id="26" name="Picture 2" descr="C:\Users\buraya.o@brrb.by\AppData\Local\Microsoft\Windows\Temporary Internet Files\Content.IE5\D1OTTGFG\БанкРазвития.jpg"/>
          <p:cNvPicPr/>
          <p:nvPr/>
        </p:nvPicPr>
        <p:blipFill rotWithShape="1">
          <a:blip r:embed="rId2" cstate="print">
            <a:extLst/>
          </a:blip>
          <a:srcRect l="15282" t="16929" r="11755" b="22770"/>
          <a:stretch/>
        </p:blipFill>
        <p:spPr bwMode="auto">
          <a:xfrm>
            <a:off x="551578" y="4304422"/>
            <a:ext cx="1371600" cy="538843"/>
          </a:xfrm>
          <a:prstGeom prst="roundRect">
            <a:avLst>
              <a:gd name="adj" fmla="val 10815"/>
            </a:avLst>
          </a:prstGeom>
          <a:noFill/>
          <a:extLst/>
        </p:spPr>
      </p:pic>
      <p:sp>
        <p:nvSpPr>
          <p:cNvPr id="27" name="Прямоугольник 26"/>
          <p:cNvSpPr/>
          <p:nvPr/>
        </p:nvSpPr>
        <p:spPr>
          <a:xfrm>
            <a:off x="1371600" y="4724400"/>
            <a:ext cx="22568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A7420"/>
                </a:solidFill>
                <a:latin typeface="PT Sans" panose="020B0503020203020204" pitchFamily="34" charset="-52"/>
              </a:rPr>
              <a:t>Запрос на выборку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287" y="4114800"/>
            <a:ext cx="381000" cy="381000"/>
          </a:xfrm>
          <a:prstGeom prst="rect">
            <a:avLst/>
          </a:prstGeom>
        </p:spPr>
      </p:pic>
      <p:cxnSp>
        <p:nvCxnSpPr>
          <p:cNvPr id="29" name="Прямая со стрелкой 28"/>
          <p:cNvCxnSpPr/>
          <p:nvPr/>
        </p:nvCxnSpPr>
        <p:spPr>
          <a:xfrm>
            <a:off x="5275889" y="4573843"/>
            <a:ext cx="1583198" cy="0"/>
          </a:xfrm>
          <a:prstGeom prst="straightConnector1">
            <a:avLst/>
          </a:prstGeom>
          <a:noFill/>
          <a:ln w="38100" cap="flat" cmpd="sng" algn="ctr">
            <a:solidFill>
              <a:srgbClr val="94C600"/>
            </a:solidFill>
            <a:prstDash val="solid"/>
            <a:miter lim="800000"/>
            <a:tailEnd type="arrow"/>
          </a:ln>
          <a:effectLst>
            <a:outerShdw blurRad="50800" dist="25400" algn="bl" rotWithShape="0">
              <a:schemeClr val="bg1">
                <a:alpha val="60000"/>
              </a:scheme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6201789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velopment Bank Corporate Styl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velopment Bank">
      <a:majorFont>
        <a:latin typeface="PT Sans"/>
        <a:ea typeface=""/>
        <a:cs typeface=""/>
      </a:majorFont>
      <a:minorFont>
        <a:latin typeface="PT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velopment Bank Corporate Styl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velopment Bank">
      <a:majorFont>
        <a:latin typeface="PT Sans"/>
        <a:ea typeface=""/>
        <a:cs typeface=""/>
      </a:majorFont>
      <a:minorFont>
        <a:latin typeface="PT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Презентация1 [Режим совместимости]" id="{380F0D44-5B26-4FA7-89A5-AC51E0D93462}" vid="{8D5E63BE-4E20-4F64-BE57-0BF76CC383B3}"/>
    </a:ext>
  </a:extLst>
</a:theme>
</file>

<file path=ppt/theme/theme4.xml><?xml version="1.0" encoding="utf-8"?>
<a:theme xmlns:a="http://schemas.openxmlformats.org/drawingml/2006/main" name="2_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Презентация1 [Режим совместимости]" id="{380F0D44-5B26-4FA7-89A5-AC51E0D93462}" vid="{8D5E63BE-4E20-4F64-BE57-0BF76CC383B3}"/>
    </a:ext>
  </a:extLst>
</a:theme>
</file>

<file path=ppt/theme/theme5.xml><?xml version="1.0" encoding="utf-8"?>
<a:theme xmlns:a="http://schemas.openxmlformats.org/drawingml/2006/main" name="3_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Презентация1 [Режим совместимости]" id="{380F0D44-5B26-4FA7-89A5-AC51E0D93462}" vid="{8D5E63BE-4E20-4F64-BE57-0BF76CC383B3}"/>
    </a:ext>
  </a:extLst>
</a:theme>
</file>

<file path=ppt/theme/theme6.xml><?xml version="1.0" encoding="utf-8"?>
<a:theme xmlns:a="http://schemas.openxmlformats.org/drawingml/2006/main" name="4_Оформление по умолчанию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35491</TotalTime>
  <Words>1216</Words>
  <Application>Microsoft Office PowerPoint</Application>
  <PresentationFormat>Лист A4 (210x297 мм)</PresentationFormat>
  <Paragraphs>165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Development Bank Corporate Style</vt:lpstr>
      <vt:lpstr>1_Development Bank Corporate Style</vt:lpstr>
      <vt:lpstr>1_1</vt:lpstr>
      <vt:lpstr>2_1</vt:lpstr>
      <vt:lpstr>3_1</vt:lpstr>
      <vt:lpstr>4_Оформление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Job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Пользователь</dc:creator>
  <cp:lastModifiedBy>Якимуш Алеся Валерьевна</cp:lastModifiedBy>
  <cp:revision>2973</cp:revision>
  <cp:lastPrinted>2017-04-17T17:55:06Z</cp:lastPrinted>
  <dcterms:created xsi:type="dcterms:W3CDTF">2012-11-20T10:31:45Z</dcterms:created>
  <dcterms:modified xsi:type="dcterms:W3CDTF">2017-05-22T07:28:08Z</dcterms:modified>
</cp:coreProperties>
</file>