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0" r:id="rId4"/>
    <p:sldId id="297" r:id="rId5"/>
    <p:sldId id="298" r:id="rId6"/>
    <p:sldId id="267" r:id="rId7"/>
    <p:sldId id="263" r:id="rId8"/>
    <p:sldId id="290" r:id="rId9"/>
    <p:sldId id="266" r:id="rId10"/>
    <p:sldId id="304" r:id="rId11"/>
    <p:sldId id="305" r:id="rId12"/>
    <p:sldId id="306" r:id="rId13"/>
    <p:sldId id="301" r:id="rId14"/>
    <p:sldId id="294" r:id="rId15"/>
    <p:sldId id="295" r:id="rId16"/>
    <p:sldId id="288" r:id="rId17"/>
    <p:sldId id="289" r:id="rId18"/>
    <p:sldId id="296" r:id="rId19"/>
    <p:sldId id="303" r:id="rId20"/>
    <p:sldId id="292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06" autoAdjust="0"/>
  </p:normalViewPr>
  <p:slideViewPr>
    <p:cSldViewPr>
      <p:cViewPr varScale="1">
        <p:scale>
          <a:sx n="107" d="100"/>
          <a:sy n="107" d="100"/>
        </p:scale>
        <p:origin x="-14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9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6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4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1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2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6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9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2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8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2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73654-AC06-4D01-971F-BF154199A888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7427-8837-425F-9CB2-4BE9EDF80C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54814"/>
            <a:ext cx="7772400" cy="2268252"/>
          </a:xfrm>
        </p:spPr>
        <p:txBody>
          <a:bodyPr>
            <a:normAutofit/>
          </a:bodyPr>
          <a:lstStyle/>
          <a:p>
            <a:r>
              <a:rPr lang="ru-RU" b="1" dirty="0"/>
              <a:t>Алгоритм осуществления государственной регистрации НИОК(Т)Р в ГУ «</a:t>
            </a:r>
            <a:r>
              <a:rPr lang="ru-RU" b="1" dirty="0" err="1" smtClean="0"/>
              <a:t>БелИСА</a:t>
            </a:r>
            <a:r>
              <a:rPr lang="ru-RU" b="1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22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3" y="260648"/>
            <a:ext cx="8121214" cy="59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2" y="548681"/>
            <a:ext cx="7923136" cy="576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t="10722" b="29178"/>
          <a:stretch/>
        </p:blipFill>
        <p:spPr bwMode="auto">
          <a:xfrm rot="180000">
            <a:off x="915498" y="1719261"/>
            <a:ext cx="7460364" cy="342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328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3" y="500042"/>
            <a:ext cx="8358247" cy="4801166"/>
          </a:xfrm>
        </p:spPr>
        <p:txBody>
          <a:bodyPr>
            <a:noAutofit/>
          </a:bodyPr>
          <a:lstStyle/>
          <a:p>
            <a:pPr marL="0" indent="261938" algn="just">
              <a:spcBef>
                <a:spcPts val="0"/>
              </a:spcBef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основании Приказа Государственного комитета по науке и технологиям Республики Беларусь от 02.02.2017 г. № 34  (п. 2) установлен порядок формирования и ведения государственного реестра научно-исследовательских, опытно-конструкторских и опытно-технологических работ: реестр ведется на основе документов, представляемых как в бумажном, так и в электронном виде.</a:t>
            </a:r>
          </a:p>
          <a:p>
            <a:pPr marL="0" indent="261938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Сведения, представленные в РК и прилагаемых документах, должны быть достоверны, так как они включаются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Госреестр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 используются для формирования государственного информационного ресурса, обобщения, анализа и предоставления сводной информации в ГКНТ, Совет Министров Республики Беларусь и Президенту Республики Беларусь (в соответствии с пунктом 16 Положения).</a:t>
            </a:r>
          </a:p>
          <a:p>
            <a:pPr marL="0" indent="269875" algn="just">
              <a:spcBef>
                <a:spcPts val="0"/>
              </a:spcBef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Учреждением в течение пяти рабочих дней после государственной регистрации работы направляется организации-исполнителю извещение о включении работы в государственный реестр по форме, утверждаемой Государственным комитетом по науке и технологиям.</a:t>
            </a:r>
          </a:p>
          <a:p>
            <a:pPr marL="0" indent="269875" algn="just">
              <a:spcBef>
                <a:spcPts val="0"/>
              </a:spcBef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При наличии обстоятельств, указанных выше (этапов календарного плана), извещение содержит указание на этапы работы, включенные в государственный реестр, а также сведения об объеме финансирования, приходящемся на эти этапы.</a:t>
            </a:r>
          </a:p>
          <a:p>
            <a:pPr marL="0" indent="269875" algn="just">
              <a:spcBef>
                <a:spcPts val="0"/>
              </a:spcBef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Решение учреждения о государственной регистрации работы лишь в части этапов в течение 10 рабочих дней со дня его принятия может быть обжаловано в Государственный комитет по науке и технологиям, который принимает решение по жалобе в течение пяти рабочих дней с даты ее поступления.</a:t>
            </a:r>
          </a:p>
          <a:p>
            <a:pPr marL="0" indent="269875" algn="just">
              <a:spcBef>
                <a:spcPts val="0"/>
              </a:spcBef>
              <a:buNone/>
            </a:pP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51720" y="188902"/>
            <a:ext cx="6336704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/>
              <a:t>Извещение о государственной регистрации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15625" r="25000" b="5881"/>
          <a:stretch/>
        </p:blipFill>
        <p:spPr bwMode="auto">
          <a:xfrm>
            <a:off x="2624312" y="683336"/>
            <a:ext cx="4669714" cy="59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188902"/>
            <a:ext cx="8424935" cy="575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/>
              <a:t>Извещение о государственной регистрации </a:t>
            </a:r>
          </a:p>
          <a:p>
            <a:r>
              <a:rPr lang="ru-RU" sz="2000" b="1" i="1" dirty="0" smtClean="0"/>
              <a:t>с указанием этапов выполнения работ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6780" r="12500" b="17001"/>
          <a:stretch/>
        </p:blipFill>
        <p:spPr bwMode="auto">
          <a:xfrm>
            <a:off x="881697" y="1124744"/>
            <a:ext cx="7344816" cy="51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3" y="500043"/>
            <a:ext cx="8358247" cy="2208877"/>
          </a:xfrm>
        </p:spPr>
        <p:txBody>
          <a:bodyPr>
            <a:noAutofit/>
          </a:bodyPr>
          <a:lstStyle/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изменении названия зарегистрированной работы организация-исполнитель в месячный срок со дня внесения таких изменений направляет в ГУ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 документы согласно п.  4 Положения. Данная работа включается в государственный реестр под новым регистрационным номером, а прежний номер аннулируется.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При поступлении изменений в выполняемую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зарегистрированную работу (изменения сроков окончания работы, объемов финансирования, источников финансирования, смене руководителя работ </a:t>
            </a: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ответственного исполнителя и т. п.) организация-исполнитель должна в течение месяца со дня принятия данного решения уведомить ГУ «</a:t>
            </a:r>
            <a:r>
              <a:rPr lang="ru-RU" sz="1500" spc="-20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» о внесении указанных изменений и приложением копий документов, на основании которых они приняты</a:t>
            </a:r>
            <a:r>
              <a:rPr lang="ru-RU" sz="1500" spc="-2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spcBef>
                <a:spcPts val="0"/>
              </a:spcBef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58247" cy="6048672"/>
          </a:xfrm>
        </p:spPr>
        <p:txBody>
          <a:bodyPr>
            <a:noAutofit/>
          </a:bodyPr>
          <a:lstStyle/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После завершения (прекращения)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и приемки в установленном порядке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зарегистрированной работы организация-исполнитель в двухмесячный срок со дня утверждения отчетных документов о ней обязана направить в ГУ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информационную карту по форме, утверждаемой Государственным комитетом по науке и технологиям.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информационной карте прилагаются оформленные в установленном порядке и утвержденные руководителем организации-исполнителя: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отчет о научно-исследовательской работе;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- пояснительная записка к опытно-конструкторской и опытно-технологической работе или технический отчет (если его разработка предусмотрена техническим заданием);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- документ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, подтверждающий приемку работы;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рекламно-техническое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описание научно-технической продукции или другой документ, отражающий результаты работы по форме, утверждаемой Государственным комитетом по науке и технологиям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spc="-20" dirty="0" smtClean="0">
                <a:latin typeface="Times New Roman" pitchFamily="18" charset="0"/>
                <a:cs typeface="Times New Roman" pitchFamily="18" charset="0"/>
              </a:rPr>
              <a:t>В качестве документа, подтверждающего приемку работы принимаются акт </a:t>
            </a: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(акты) </a:t>
            </a:r>
            <a:r>
              <a:rPr lang="ru-RU" sz="1500" spc="-20" dirty="0" smtClean="0">
                <a:latin typeface="Times New Roman" pitchFamily="18" charset="0"/>
                <a:cs typeface="Times New Roman" pitchFamily="18" charset="0"/>
              </a:rPr>
              <a:t>приемки работ с указанием  объема финансирования, протокол решения ученого совета организации (для работ, выполняемых на основании приказа организации во внеурочное время). Для работ, выполняемых с БРФФИ или по Грантам принимаются акты приемки этапов работ и акт приемки работы </a:t>
            </a: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БРФФИ </a:t>
            </a:r>
            <a:r>
              <a:rPr lang="ru-RU" sz="1500" spc="-20" dirty="0" smtClean="0">
                <a:latin typeface="Times New Roman" pitchFamily="18" charset="0"/>
                <a:cs typeface="Times New Roman" pitchFamily="18" charset="0"/>
              </a:rPr>
              <a:t> НАН Беларуси или  уполномоченного органа управления. </a:t>
            </a:r>
          </a:p>
          <a:p>
            <a:pPr marL="0" indent="361950" algn="just">
              <a:buNone/>
            </a:pP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Информация, вносимая в </a:t>
            </a:r>
            <a:r>
              <a:rPr lang="ru-RU" sz="1500" spc="-20" dirty="0" smtClean="0">
                <a:latin typeface="Times New Roman" pitchFamily="18" charset="0"/>
                <a:cs typeface="Times New Roman" pitchFamily="18" charset="0"/>
              </a:rPr>
              <a:t>ИК </a:t>
            </a: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(например, наименование работы, сроки начала и окончания работы), должна совпадать со сведениями, содержащимися в регистрационных документах работы (РК, извещение о государственной регистрации работы</a:t>
            </a:r>
            <a:r>
              <a:rPr lang="ru-RU" sz="1500" spc="-2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61950" algn="just">
              <a:buNone/>
            </a:pPr>
            <a:r>
              <a:rPr lang="ru-RU" sz="1500" spc="-2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таких сведений вовремя не поступало, то к ИК должны быть приложены копии документов, подтверждающих произошедшие изменения (см. поле 11), а также сопроводительное письмо с указанием соответствующих вносимых изменений в зарегистрированные параметры и объяснением причин несвоевременного их внесения. </a:t>
            </a:r>
          </a:p>
          <a:p>
            <a:pPr marL="0" indent="361950" algn="just">
              <a:spcBef>
                <a:spcPts val="0"/>
              </a:spcBef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358247" cy="5184576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случае невозможности своевременного представления документов, подтверждающих произошедшие в процессе выполнения работы изменений (дополнительного соглашения на изменение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сроков окончания работы, объемов финансирования, источников финансирования, смене руководителя работ </a:t>
            </a:r>
            <a:r>
              <a:rPr lang="ru-RU" sz="1500" spc="-20" dirty="0">
                <a:latin typeface="Times New Roman" pitchFamily="18" charset="0"/>
                <a:cs typeface="Times New Roman" pitchFamily="18" charset="0"/>
              </a:rPr>
              <a:t>ответственного </a:t>
            </a:r>
            <a:r>
              <a:rPr lang="ru-RU" sz="1500" spc="-20" dirty="0" smtClean="0">
                <a:latin typeface="Times New Roman" pitchFamily="18" charset="0"/>
                <a:cs typeface="Times New Roman" pitchFamily="18" charset="0"/>
              </a:rPr>
              <a:t>исполнителя)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то к ИК должны быть приложены копии документов, подтверждающих произошедшие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изменения,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 также сопроводительное письмо с указанием соответствующих вносимых изменений в зарегистрированные параметры и объяснением причин несвоевременного их внесения. 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При отличии данных, имеющихся в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госреестре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от приведенных в ИК и приложенных к ней документах, и отсутствии подтверждающих изменения документов, ГУ «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» применяет норму п. 11 Положения, содержащую действия при непредставлении отчетных документов.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ГУ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получив информационную карту и прилагаемые к ней документы, в двадцатидневный срок вносит соответствующие сведения в государственный реестр и направляет (выдает) организации-исполнителю справку о включении сведений информационной карты и прилагаемых к ней документов в государственный реестр.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случае непредставления организацией-исполнителем отчетных документов в двухмесячный срок по истечении запланированного срока завершения работы учреждение направляет ей письмо-уведомление о необходимости их представления в ГУ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1950" algn="just">
              <a:spcBef>
                <a:spcPts val="0"/>
              </a:spcBef>
              <a:buNone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непредставлении соответствующих документов в месячный срок со дня отправления письма-уведомления работа подлежит исключению из государственного реестра. Об исключении работы из государственного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реестра ГУ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письменно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информирует организацию-исполнителя и организацию, в ведении которой она находится, а также налоговые органы по месту нахождения организации-исполнителя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42911" y="142852"/>
            <a:ext cx="800105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/>
              <a:t>Вид информационной карты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2778" r="39037" b="5370"/>
          <a:stretch/>
        </p:blipFill>
        <p:spPr>
          <a:xfrm>
            <a:off x="251520" y="620688"/>
            <a:ext cx="4260136" cy="59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12778" r="38444" b="4259"/>
          <a:stretch/>
        </p:blipFill>
        <p:spPr>
          <a:xfrm>
            <a:off x="4630615" y="548680"/>
            <a:ext cx="4229598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2" t="16601" r="29843" b="8203"/>
          <a:stretch/>
        </p:blipFill>
        <p:spPr bwMode="auto">
          <a:xfrm>
            <a:off x="2600772" y="250719"/>
            <a:ext cx="3843436" cy="649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42911" y="764704"/>
            <a:ext cx="800105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/>
              <a:t>Спасибо за внимание!</a:t>
            </a:r>
          </a:p>
          <a:p>
            <a:r>
              <a:rPr lang="ru-RU" sz="2000" b="1" i="1" dirty="0" smtClean="0"/>
              <a:t>Заведующий сектором </a:t>
            </a:r>
            <a:r>
              <a:rPr lang="ru-RU" sz="2000" b="1" i="1" dirty="0"/>
              <a:t>ввода информации и ведения государственного реестра НИОКТР </a:t>
            </a:r>
            <a:r>
              <a:rPr lang="ru-RU" sz="2000" b="1" i="1" dirty="0" smtClean="0"/>
              <a:t>ГУ «</a:t>
            </a:r>
            <a:r>
              <a:rPr lang="ru-RU" sz="2000" b="1" i="1" dirty="0" err="1" smtClean="0"/>
              <a:t>БелИСА</a:t>
            </a:r>
            <a:r>
              <a:rPr lang="ru-RU" sz="2000" b="1" i="1" dirty="0" smtClean="0"/>
              <a:t>», ст. н. с.</a:t>
            </a:r>
          </a:p>
          <a:p>
            <a:r>
              <a:rPr lang="ru-RU" sz="2000" b="1" i="1" dirty="0" err="1" smtClean="0"/>
              <a:t>Рапович</a:t>
            </a:r>
            <a:r>
              <a:rPr lang="ru-RU" sz="2000" b="1" i="1" dirty="0" smtClean="0"/>
              <a:t> Сергей Петрович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41578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980728"/>
            <a:ext cx="8535892" cy="5472608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 и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атомная энергетика: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01.1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энергобезопасность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энергосбережение;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01.2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и техника;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01.3 атомная энергетика;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01.4 возобновляемые источники энергии, местные и вторичные энергоресурсы.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 Агропромышленные технологии и производство: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02.1 сельскохозяйственная техника, машины и оборудование;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02.2 адаптивные технологии в земледелии и животноводстве;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02.3 переработка сельскохозяйственной продукции, производство продовольствия.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 Промышленные и строительные технологии и производство: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 производство автомобильной, карьерной, железнодорожной, дорожной, специальной техники и дизельных двигателей для нее;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03.2 высокоскоростные, высокоточные станки и инструменты;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03.3 робототехника, интеллектуальные системы управления;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03.4 новые многофункциональные материалы, специальные материалы с заданными свойствами;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03.5 оптоэлектроника и оптические системы;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03.6 технологии электронного приборостроения, микроэлектроника, радиоэлектроника, СВЧ-электроника, электротехника;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03.7 лесопромышленные технологии; скоростные и высокоскоростные транспортные системы и коммуникации;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03.8 транспортные технологии, технологии транспортной безопасности, транспортно-логистические системы и инфраструктура;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03.9 перспективные строительные технологии,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материалы. 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 Медицина, фармация, медицинская техника: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04.1 трансплантация органов и тканей;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04.2 технологии профилактики, диагностики и лечения заболеваний;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04.3 реабилитационные технологии; фармацевтические технологии, медицинские биотехнологии, лекарственные средства, диагностические препараты и тест-системы;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04.4 медицинская техника;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04.5 охрана здоровья матери и ребенка;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04.6 гигиеническая оценка и нормирование факторов среды обитания, минимизация рисков для здоровья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/>
              <a:t>05 Химические технологии, нефтехимия: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/>
              <a:t>05.1 производство новых химических продуктов;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/>
              <a:t>05.2 технологии нефтедобычи, нефтепереработки и нефтехимии.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1122"/>
            <a:ext cx="8712968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b="1" i="1" dirty="0">
                <a:solidFill>
                  <a:prstClr val="black"/>
                </a:solidFill>
              </a:rPr>
              <a:t>ПРИОРИТЕТНЫЕ НАПРАВЛЕНИЯ НАУЧНО-ТЕХНИЧЕСКОЙ ДЕЯТЕЛЬНОСТИ В РЕСПУБЛИКЕ БЕЛАРУСЬ НА 2016 - 2020 </a:t>
            </a:r>
            <a:r>
              <a:rPr lang="ru-RU" sz="1300" b="1" i="1" dirty="0" smtClean="0">
                <a:solidFill>
                  <a:prstClr val="black"/>
                </a:solidFill>
              </a:rPr>
              <a:t>гг.</a:t>
            </a:r>
            <a:endParaRPr lang="ru-RU" sz="13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1300" b="1" i="1" dirty="0">
                <a:solidFill>
                  <a:prstClr val="black"/>
                </a:solidFill>
              </a:rPr>
              <a:t>(в соответствии с Указом Президента Республики Беларусь № 166 от 22.04.2015 г.)</a:t>
            </a:r>
            <a:endParaRPr 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1052737"/>
            <a:ext cx="8429676" cy="5256583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наноиндустрия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06.01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06.1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наноиндустрия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06.2 биотехнологии в сельскохозяйственном производстве и пищевой промышленности.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 Информационно-коммуникационные и авиакосмические технологии: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 разработка интегрированных систем автоматизации управления процессами и ресурсами организаций;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07.2 информационные авиационно-космические технологии;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07.3 средства технической и криптографической защиты информации;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07.4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биоэлектроника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биоинформатика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информационные технологии в медицине;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07.5 технологии и системы электронной идентификации;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07.6 технологии развития информационного общества.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 Рациональное природопользование и глубокая переработка природных ресурсов: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08.1 устойчивое использование природных ресурсов и охрана окружающей среды;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08.2 технологии геологоразведочных и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геологосъемочных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работ, глубокая переработка природных ресурсов.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 Национальная безопасность и обороноспособность, защита от чрезвычайных ситуаций: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09.1 перспективные средства и технологии обеспечения национальной безопасности и обороноспособности;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09.2 защита населения и территорий от чрезвычайных ситуаций.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Не относится к направлениям научно-технической деятельности, перечисленном в Указе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4664"/>
            <a:ext cx="8712968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b="1" i="1" dirty="0">
                <a:solidFill>
                  <a:prstClr val="black"/>
                </a:solidFill>
              </a:rPr>
              <a:t>ПРИОРИТЕТНЫЕ НАПРАВЛЕНИЯ НАУЧНО-ТЕХНИЧЕСКОЙ ДЕЯТЕЛЬНОСТИ В РЕСПУБЛИКЕ БЕЛАРУСЬ НА 2016 - 2020 </a:t>
            </a:r>
            <a:r>
              <a:rPr lang="ru-RU" sz="1300" b="1" i="1" dirty="0" smtClean="0">
                <a:solidFill>
                  <a:prstClr val="black"/>
                </a:solidFill>
              </a:rPr>
              <a:t>гг.</a:t>
            </a:r>
            <a:endParaRPr lang="ru-RU" sz="13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1300" b="1" i="1" dirty="0">
                <a:solidFill>
                  <a:prstClr val="black"/>
                </a:solidFill>
              </a:rPr>
              <a:t>(в соответствии с </a:t>
            </a:r>
            <a:r>
              <a:rPr lang="ru-RU" sz="1300" b="1" i="1" dirty="0" smtClean="0">
                <a:solidFill>
                  <a:prstClr val="black"/>
                </a:solidFill>
              </a:rPr>
              <a:t>Постановление Совета Министров Республики </a:t>
            </a:r>
            <a:r>
              <a:rPr lang="ru-RU" sz="1300" b="1" i="1" dirty="0">
                <a:solidFill>
                  <a:prstClr val="black"/>
                </a:solidFill>
              </a:rPr>
              <a:t>Беларусь № </a:t>
            </a:r>
            <a:r>
              <a:rPr lang="ru-RU" sz="1300" b="1" i="1" dirty="0" smtClean="0">
                <a:solidFill>
                  <a:prstClr val="black"/>
                </a:solidFill>
              </a:rPr>
              <a:t>190 </a:t>
            </a:r>
            <a:r>
              <a:rPr lang="ru-RU" sz="1300" b="1" i="1" dirty="0">
                <a:solidFill>
                  <a:prstClr val="black"/>
                </a:solidFill>
              </a:rPr>
              <a:t>от </a:t>
            </a:r>
            <a:r>
              <a:rPr lang="ru-RU" sz="1300" b="1" i="1" dirty="0" smtClean="0">
                <a:solidFill>
                  <a:prstClr val="black"/>
                </a:solidFill>
              </a:rPr>
              <a:t>22.04.2015 </a:t>
            </a:r>
            <a:r>
              <a:rPr lang="ru-RU" sz="1300" b="1" i="1" dirty="0">
                <a:solidFill>
                  <a:prstClr val="black"/>
                </a:solidFill>
              </a:rPr>
              <a:t>г.)</a:t>
            </a:r>
            <a:endParaRPr lang="ru-RU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712968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b="1" i="1" dirty="0">
                <a:solidFill>
                  <a:prstClr val="black"/>
                </a:solidFill>
              </a:rPr>
              <a:t>ПРИОРИТЕТНЫЕ НАПРАВЛЕНИЯ НАУЧНО-ТЕХНИЧЕСКОЙ ДЕЯТЕЛЬНОСТИ В РЕСПУБЛИКЕ БЕЛАРУСЬ НА 2016 - 2020 </a:t>
            </a:r>
            <a:r>
              <a:rPr lang="ru-RU" sz="1300" b="1" i="1" dirty="0" smtClean="0">
                <a:solidFill>
                  <a:prstClr val="black"/>
                </a:solidFill>
              </a:rPr>
              <a:t>гг.</a:t>
            </a:r>
            <a:endParaRPr lang="ru-RU" sz="13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1300" b="1" i="1" dirty="0">
                <a:solidFill>
                  <a:prstClr val="black"/>
                </a:solidFill>
              </a:rPr>
              <a:t>(в соответствии с </a:t>
            </a:r>
            <a:r>
              <a:rPr lang="ru-RU" sz="1300" b="1" i="1" dirty="0" smtClean="0">
                <a:solidFill>
                  <a:prstClr val="black"/>
                </a:solidFill>
              </a:rPr>
              <a:t>Постановление Совета Министров Республики </a:t>
            </a:r>
            <a:r>
              <a:rPr lang="ru-RU" sz="1300" b="1" i="1" dirty="0">
                <a:solidFill>
                  <a:prstClr val="black"/>
                </a:solidFill>
              </a:rPr>
              <a:t>Беларусь № </a:t>
            </a:r>
            <a:r>
              <a:rPr lang="ru-RU" sz="1300" b="1" i="1" dirty="0" smtClean="0">
                <a:solidFill>
                  <a:prstClr val="black"/>
                </a:solidFill>
              </a:rPr>
              <a:t>190 </a:t>
            </a:r>
            <a:r>
              <a:rPr lang="ru-RU" sz="1300" b="1" i="1" dirty="0">
                <a:solidFill>
                  <a:prstClr val="black"/>
                </a:solidFill>
              </a:rPr>
              <a:t>от </a:t>
            </a:r>
            <a:r>
              <a:rPr lang="ru-RU" sz="1300" b="1" i="1" dirty="0" smtClean="0">
                <a:solidFill>
                  <a:prstClr val="black"/>
                </a:solidFill>
              </a:rPr>
              <a:t>22.04.2015 </a:t>
            </a:r>
            <a:r>
              <a:rPr lang="ru-RU" sz="1300" b="1" i="1" dirty="0">
                <a:solidFill>
                  <a:prstClr val="black"/>
                </a:solidFill>
              </a:rPr>
              <a:t>г.)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046033"/>
            <a:ext cx="66967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Энергетика.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Химический синтез и продукты.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Биологические системы и технологии.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Медицина и фармация.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Информатика и космические исследования.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Электроника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Системы и комплексы машин.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Многофункциональные материалы и технологии.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Агропромышленный комплекс и продовольственная безопасность.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 Экология и природопользование.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Общество и экономика.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Междисциплинарные исследования.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Безопасность человека, общества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37782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5832648"/>
          </a:xfrm>
        </p:spPr>
        <p:txBody>
          <a:bodyPr>
            <a:normAutofit fontScale="25000" lnSpcReduction="20000"/>
          </a:bodyPr>
          <a:lstStyle/>
          <a:p>
            <a:pPr marL="0" indent="261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Государственная регистрация НИР, ОКР, ОТР осуществляется в соответствии с Положением о порядке государственной регистрации научно-исследовательских, опытно-конструкторских и опытно-технологических работ, утвержденным Указом Президента Республики Беларусь от 25 мая 2006 г. № 356 в редакции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Указа Президента Республики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Беларусь № 430 от 26.11.2016 г.</a:t>
            </a:r>
          </a:p>
          <a:p>
            <a:pPr marL="0" indent="261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Организация-исполнитель для государственной регистрации работы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в двухмесячный срок с даты заключения договора её выполнение (издания приказа руководителя организации-исполнителя о выполнении работы структурным подразделением такой организации)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направляет в ГУ «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» следующие документы:</a:t>
            </a:r>
          </a:p>
          <a:p>
            <a:pPr marL="0" indent="2667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- регистрационную карту (РК) на выполняемую работу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 форме, утвержденной приказом Государственного комитета по науке и технологиям Республики Беларусь (ГКНТ)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февраля 2017 г. «Об утверждении форм документов, связанных с государственной регистрацией научно-исследовательских, опытно-конструкторских и опытно-технологических работ»,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заполненную на сайте ГУ «</a:t>
            </a:r>
            <a:r>
              <a:rPr lang="ru-RU" sz="6000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marL="0" indent="261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копию договора на выполнение работы или копии иных документов (при отсутствии договора), в том числе распорядительных, являющихся основанием для выполнения работы и определяющих взаимоотношения между организацией-исполнителем и заказчиком;</a:t>
            </a:r>
          </a:p>
          <a:p>
            <a:pPr marL="0" indent="261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spc="-20" dirty="0" smtClean="0">
                <a:latin typeface="Times New Roman" pitchFamily="18" charset="0"/>
                <a:cs typeface="Times New Roman" pitchFamily="18" charset="0"/>
              </a:rPr>
              <a:t>- техническое (научное) задание (ТЗ) или технико-экономическое обоснование этой работы (ТЭО); </a:t>
            </a:r>
          </a:p>
          <a:p>
            <a:pPr marL="0" indent="261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- календарный план на проведение работы, утвержденный руководителем организации-исполнителя (КП); </a:t>
            </a:r>
          </a:p>
          <a:p>
            <a:pPr marL="0" indent="2619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копию заключения ведомственного научно-технического и (или) государственного экспертного советов, подтверждающего проведение в установленном порядке в отношении работы ведомственной научно-технической и (или) государственной научной и (или) государственной научно-технической экспертиз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8" y="611645"/>
            <a:ext cx="3688768" cy="53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110" r="40313" b="4883"/>
          <a:stretch/>
        </p:blipFill>
        <p:spPr bwMode="auto">
          <a:xfrm>
            <a:off x="4876487" y="689317"/>
            <a:ext cx="3943985" cy="554799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437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42911" y="142852"/>
            <a:ext cx="800105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/>
              <a:t>Вид регистрационной карты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2963" r="38889" b="4074"/>
          <a:stretch/>
        </p:blipFill>
        <p:spPr>
          <a:xfrm>
            <a:off x="427669" y="657352"/>
            <a:ext cx="4216339" cy="59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2592" r="39778" b="3800"/>
          <a:stretch/>
        </p:blipFill>
        <p:spPr>
          <a:xfrm>
            <a:off x="4860032" y="620688"/>
            <a:ext cx="4104931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358247" cy="6264696"/>
          </a:xfrm>
        </p:spPr>
        <p:txBody>
          <a:bodyPr>
            <a:noAutofit/>
          </a:bodyPr>
          <a:lstStyle/>
          <a:p>
            <a:pPr marL="0" indent="261938" algn="just">
              <a:spcBef>
                <a:spcPts val="0"/>
              </a:spcBef>
              <a:buNone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При проведении совместной работы несколькими организациями-исполнителями каждая из этих организаций представляет в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ГУ «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» документы, указанные выше.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pPr marL="0" indent="261938" algn="just">
              <a:spcBef>
                <a:spcPts val="0"/>
              </a:spcBef>
              <a:buNone/>
            </a:pP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ГУ «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течение 20 рабочих дней 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 момента поступления (даты регистрации работы)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рассматриваются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анализируется содержание договора на выполнение работы или иных документов (при отсутствии договора), в том числе распорядительных, являющихся основанием для выполнения работы и определяющих взаимоотношения между организацией-исполнителем и заказчиком, в части календарного плана и осуществляется государственная регистрация работы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1938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представленные не в полном объеме или с нарушением перечисленных требований, возвращаются организации-исполнителю в 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трехдневный срок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даты их поступления с обоснованием причин возврата.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261938" algn="just">
              <a:spcBef>
                <a:spcPts val="0"/>
              </a:spcBef>
              <a:buNone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При наличии в календарном плане работ (этапов), не относящихся к научно-исследовательским, опытно-конструкторским и опытно-технологическим работам, представленная на государственную регистрацию работа регистрируется лишь в части этапов, в ходе которых предусмотрено выполнение научно-исследовательских, опытно-конструкторских и опытно-технологических работ.</a:t>
            </a:r>
          </a:p>
          <a:p>
            <a:pPr marL="0" indent="261938" algn="just">
              <a:spcBef>
                <a:spcPts val="0"/>
              </a:spcBef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Проверка и оценка документов производится в соответствии с СТБ 1080-2011, совместным Постановлением ГКНТ и НАН Беларуси № 6/17 от 29.10.2014 г. 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ТКП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424-2012.</a:t>
            </a:r>
          </a:p>
          <a:p>
            <a:pPr marL="0" indent="269875" algn="just" fontAlgn="base">
              <a:spcBef>
                <a:spcPts val="0"/>
              </a:spcBef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выполнении работ на несколько лет (работы, выполняемые по заданиям ГНТП, ГПНИ и другим госпрограммам) в п. 17 РК указывается суммарная сумма финансирования по заданию. При этом в документах, направляемых в ГУ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БелИСА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должен быть представлен КП на общий период выполнения.</a:t>
            </a:r>
          </a:p>
          <a:p>
            <a:pPr marL="0" indent="269875" algn="just">
              <a:spcBef>
                <a:spcPts val="0"/>
              </a:spcBef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При невозможности определения сумм финансирования на последующие годы, кроме начального, в п. 17 РК регистрируется сумма финансирования первого года. В данном случае совместно с РК должен быть представлен КП на полный период выполнения, либо иной документ, заменяющий его, а в п. 18 РК приводятся этапы работ, приведенные в данном документе (КП, либо ином документе, заменяющем его) без указания источников и объемов финансирования.</a:t>
            </a: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1548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Алгоритм осуществления государственной регистрации НИОК(Т)Р в ГУ «БелИСА»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заполнению регистрационных документов (РК с приложениями)</dc:title>
  <dc:creator>Рапович Сергей</dc:creator>
  <cp:lastModifiedBy>Роднёнок Антонина</cp:lastModifiedBy>
  <cp:revision>71</cp:revision>
  <cp:lastPrinted>2017-07-06T06:54:04Z</cp:lastPrinted>
  <dcterms:created xsi:type="dcterms:W3CDTF">2016-11-24T10:39:24Z</dcterms:created>
  <dcterms:modified xsi:type="dcterms:W3CDTF">2017-07-06T06:54:23Z</dcterms:modified>
</cp:coreProperties>
</file>